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3.xml" ContentType="application/vnd.openxmlformats-officedocument.drawingml.chart+xml"/>
  <Override PartName="/ppt/notesSlides/notesSlide12.xml" ContentType="application/vnd.openxmlformats-officedocument.presentationml.notesSlide+xml"/>
  <Override PartName="/ppt/charts/chart4.xml" ContentType="application/vnd.openxmlformats-officedocument.drawingml.char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5.xml" ContentType="application/vnd.openxmlformats-officedocument.drawingml.char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rts/chart6.xml" ContentType="application/vnd.openxmlformats-officedocument.drawingml.chart+xml"/>
  <Override PartName="/ppt/notesSlides/notesSlide17.xml" ContentType="application/vnd.openxmlformats-officedocument.presentationml.notesSlide+xml"/>
  <Override PartName="/ppt/charts/chart7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8.xml" ContentType="application/vnd.openxmlformats-officedocument.presentationml.notesSlide+xml"/>
  <Override PartName="/ppt/charts/chart8.xml" ContentType="application/vnd.openxmlformats-officedocument.drawingml.chart+xml"/>
  <Override PartName="/ppt/notesSlides/notesSlide19.xml" ContentType="application/vnd.openxmlformats-officedocument.presentationml.notesSlide+xml"/>
  <Override PartName="/ppt/charts/chart9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rts/chart10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22.xml" ContentType="application/vnd.openxmlformats-officedocument.presentationml.notesSlide+xml"/>
  <Override PartName="/ppt/charts/chart11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23.xml" ContentType="application/vnd.openxmlformats-officedocument.presentationml.notesSlide+xml"/>
  <Override PartName="/ppt/charts/chart12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13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24.xml" ContentType="application/vnd.openxmlformats-officedocument.presentationml.notesSlide+xml"/>
  <Override PartName="/ppt/charts/chart14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5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25.xml" ContentType="application/vnd.openxmlformats-officedocument.presentationml.notesSlide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notesSlides/notesSlide26.xml" ContentType="application/vnd.openxmlformats-officedocument.presentationml.notesSlide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notesSlides/notesSlide27.xml" ContentType="application/vnd.openxmlformats-officedocument.presentationml.notesSlide+xml"/>
  <Override PartName="/ppt/charts/chart22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28.xml" ContentType="application/vnd.openxmlformats-officedocument.presentationml.notesSlide+xml"/>
  <Override PartName="/ppt/charts/chart23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29.xml" ContentType="application/vnd.openxmlformats-officedocument.presentationml.notesSlide+xml"/>
  <Override PartName="/ppt/charts/chart24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notesSlides/notesSlide30.xml" ContentType="application/vnd.openxmlformats-officedocument.presentationml.notesSlide+xml"/>
  <Override PartName="/ppt/charts/chart25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charts/chart26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9" r:id="rId1"/>
  </p:sldMasterIdLst>
  <p:notesMasterIdLst>
    <p:notesMasterId r:id="rId42"/>
  </p:notesMasterIdLst>
  <p:handoutMasterIdLst>
    <p:handoutMasterId r:id="rId43"/>
  </p:handout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96" r:id="rId33"/>
    <p:sldId id="289" r:id="rId34"/>
    <p:sldId id="290" r:id="rId35"/>
    <p:sldId id="297" r:id="rId36"/>
    <p:sldId id="291" r:id="rId37"/>
    <p:sldId id="292" r:id="rId38"/>
    <p:sldId id="293" r:id="rId39"/>
    <p:sldId id="294" r:id="rId40"/>
    <p:sldId id="295" r:id="rId41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trycja Michalak" initials="PM" lastIdx="1" clrIdx="0">
    <p:extLst>
      <p:ext uri="{19B8F6BF-5375-455C-9EA6-DF929625EA0E}">
        <p15:presenceInfo xmlns:p15="http://schemas.microsoft.com/office/powerpoint/2012/main" userId="Patrycja Michala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60128" cy="6012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48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9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0.xlsx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3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4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5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rok 2023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dLbls>
            <c:dLbl>
              <c:idx val="0"/>
              <c:layout>
                <c:manualLayout>
                  <c:x val="-4.4634551969848241E-3"/>
                  <c:y val="9.40070389312512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4D6-4B0E-858D-DF2CC81DF92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Arkusz1!$A$2:$A$5</c:f>
              <c:strCache>
                <c:ptCount val="4"/>
                <c:pt idx="0">
                  <c:v>mieszkańcy ogółem</c:v>
                </c:pt>
                <c:pt idx="1">
                  <c:v>wiek przedprodukcyjny</c:v>
                </c:pt>
                <c:pt idx="2">
                  <c:v>wiek produkcyjny</c:v>
                </c:pt>
                <c:pt idx="3">
                  <c:v>wiek poprodukcyjny</c:v>
                </c:pt>
              </c:strCache>
            </c:strRef>
          </c:cat>
          <c:val>
            <c:numRef>
              <c:f>Arkusz1!$B$2:$B$5</c:f>
              <c:numCache>
                <c:formatCode>General</c:formatCode>
                <c:ptCount val="4"/>
                <c:pt idx="0">
                  <c:v>3028</c:v>
                </c:pt>
                <c:pt idx="1">
                  <c:v>489</c:v>
                </c:pt>
                <c:pt idx="2">
                  <c:v>1812</c:v>
                </c:pt>
                <c:pt idx="3">
                  <c:v>727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4D6-4B0E-858D-DF2CC81DF92E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rok 2024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Lbls>
            <c:dLbl>
              <c:idx val="2"/>
              <c:layout>
                <c:manualLayout>
                  <c:x val="2.9756367979898789E-3"/>
                  <c:y val="3.13356796437504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4D6-4B0E-858D-DF2CC81DF92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Arkusz1!$A$2:$A$5</c:f>
              <c:strCache>
                <c:ptCount val="4"/>
                <c:pt idx="0">
                  <c:v>mieszkańcy ogółem</c:v>
                </c:pt>
                <c:pt idx="1">
                  <c:v>wiek przedprodukcyjny</c:v>
                </c:pt>
                <c:pt idx="2">
                  <c:v>wiek produkcyjny</c:v>
                </c:pt>
                <c:pt idx="3">
                  <c:v>wiek poprodukcyjny</c:v>
                </c:pt>
              </c:strCache>
            </c:strRef>
          </c:cat>
          <c:val>
            <c:numRef>
              <c:f>Arkusz1!$C$2:$C$5</c:f>
              <c:numCache>
                <c:formatCode>General</c:formatCode>
                <c:ptCount val="4"/>
                <c:pt idx="0">
                  <c:v>3010</c:v>
                </c:pt>
                <c:pt idx="1">
                  <c:v>494</c:v>
                </c:pt>
                <c:pt idx="2">
                  <c:v>1781</c:v>
                </c:pt>
                <c:pt idx="3">
                  <c:v>735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4D6-4B0E-858D-DF2CC81DF92E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rok 2025</c:v>
                </c:pt>
              </c:strCache>
            </c:strRef>
          </c:tx>
          <c:spPr>
            <a:pattFill prst="narHorz">
              <a:fgClr>
                <a:schemeClr val="accent3"/>
              </a:fgClr>
              <a:bgClr>
                <a:schemeClr val="accent3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3"/>
              </a:innerShdw>
            </a:effectLst>
          </c:spPr>
          <c:invertIfNegative val="0"/>
          <c:dLbls>
            <c:dLbl>
              <c:idx val="0"/>
              <c:layout>
                <c:manualLayout>
                  <c:x val="2.9756367979898789E-3"/>
                  <c:y val="3.13356796437504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4D6-4B0E-858D-DF2CC81DF92E}"/>
                </c:ext>
              </c:extLst>
            </c:dLbl>
            <c:dLbl>
              <c:idx val="2"/>
              <c:layout>
                <c:manualLayout>
                  <c:x val="7.4390919949747164E-3"/>
                  <c:y val="1.25342718575001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4D6-4B0E-858D-DF2CC81DF92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Arkusz1!$A$2:$A$5</c:f>
              <c:strCache>
                <c:ptCount val="4"/>
                <c:pt idx="0">
                  <c:v>mieszkańcy ogółem</c:v>
                </c:pt>
                <c:pt idx="1">
                  <c:v>wiek przedprodukcyjny</c:v>
                </c:pt>
                <c:pt idx="2">
                  <c:v>wiek produkcyjny</c:v>
                </c:pt>
                <c:pt idx="3">
                  <c:v>wiek poprodukcyjny</c:v>
                </c:pt>
              </c:strCache>
            </c:strRef>
          </c:cat>
          <c:val>
            <c:numRef>
              <c:f>Arkusz1!$D$2:$D$5</c:f>
              <c:numCache>
                <c:formatCode>General</c:formatCode>
                <c:ptCount val="4"/>
                <c:pt idx="0">
                  <c:v>2957</c:v>
                </c:pt>
                <c:pt idx="1">
                  <c:v>473</c:v>
                </c:pt>
                <c:pt idx="2">
                  <c:v>1747</c:v>
                </c:pt>
                <c:pt idx="3">
                  <c:v>737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4D6-4B0E-858D-DF2CC81DF9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4"/>
        <c:overlap val="-22"/>
        <c:axId val="110973696"/>
        <c:axId val="110954368"/>
      </c:barChart>
      <c:catAx>
        <c:axId val="11097369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10954368"/>
        <c:crosses val="autoZero"/>
        <c:auto val="1"/>
        <c:lblAlgn val="ctr"/>
        <c:lblOffset val="100"/>
        <c:noMultiLvlLbl val="0"/>
      </c:catAx>
      <c:valAx>
        <c:axId val="1109543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10973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solidFill>
          <a:schemeClr val="bg2">
            <a:lumMod val="75000"/>
            <a:alpha val="27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Seria 1</c:v>
                </c:pt>
              </c:strCache>
            </c:strRef>
          </c:tx>
          <c:spPr>
            <a:solidFill>
              <a:schemeClr val="accent3">
                <a:alpha val="88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flat">
              <a:contourClr>
                <a:schemeClr val="accent3">
                  <a:lumMod val="50000"/>
                </a:schemeClr>
              </a:contourClr>
            </a:sp3d>
          </c:spPr>
          <c:invertIfNegative val="0"/>
          <c:dLbls>
            <c:dLbl>
              <c:idx val="0"/>
              <c:layout>
                <c:manualLayout>
                  <c:x val="3.9583333333333331E-2"/>
                  <c:y val="-5.6250000000000057E-2"/>
                </c:manualLayout>
              </c:layout>
              <c:numFmt formatCode="#,##0.00\ &quot;zł&quot;" sourceLinked="0"/>
              <c:spPr>
                <a:noFill/>
                <a:ln>
                  <a:noFill/>
                  <a:round/>
                </a:ln>
                <a:effectLst>
                  <a:outerShdw blurRad="63500" dist="889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24D-4EC2-A259-A70BC525844F}"/>
                </c:ext>
              </c:extLst>
            </c:dLbl>
            <c:dLbl>
              <c:idx val="1"/>
              <c:layout>
                <c:manualLayout>
                  <c:x val="4.583333333333333E-2"/>
                  <c:y val="-5.9374999999999997E-2"/>
                </c:manualLayout>
              </c:layout>
              <c:numFmt formatCode="#,##0.00\ &quot;zł&quot;" sourceLinked="0"/>
              <c:spPr>
                <a:noFill/>
                <a:ln>
                  <a:noFill/>
                  <a:round/>
                </a:ln>
                <a:effectLst>
                  <a:outerShdw blurRad="63500" dist="889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24D-4EC2-A259-A70BC525844F}"/>
                </c:ext>
              </c:extLst>
            </c:dLbl>
            <c:dLbl>
              <c:idx val="2"/>
              <c:layout>
                <c:manualLayout>
                  <c:x val="3.1249999999999847E-2"/>
                  <c:y val="-5.3124999999999999E-2"/>
                </c:manualLayout>
              </c:layout>
              <c:numFmt formatCode="#,##0.00\ &quot;zł&quot;" sourceLinked="0"/>
              <c:spPr>
                <a:noFill/>
                <a:ln>
                  <a:noFill/>
                  <a:round/>
                </a:ln>
                <a:effectLst>
                  <a:outerShdw blurRad="63500" dist="889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24D-4EC2-A259-A70BC525844F}"/>
                </c:ext>
              </c:extLst>
            </c:dLbl>
            <c:numFmt formatCode="#,##0.00\ &quot;zł&quot;" sourceLinked="0"/>
            <c:spPr>
              <a:noFill/>
              <a:ln>
                <a:noFill/>
                <a:round/>
              </a:ln>
              <a:effectLst>
                <a:outerShdw blurRad="63500" dist="889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Arkusz1!$A$2:$A$4</c:f>
              <c:strCache>
                <c:ptCount val="3"/>
                <c:pt idx="0">
                  <c:v>rok 2023</c:v>
                </c:pt>
                <c:pt idx="1">
                  <c:v>rok 2024</c:v>
                </c:pt>
                <c:pt idx="2">
                  <c:v>rok 2025</c:v>
                </c:pt>
              </c:strCache>
            </c:strRef>
          </c:cat>
          <c:val>
            <c:numRef>
              <c:f>Arkusz1!$B$2:$B$4</c:f>
              <c:numCache>
                <c:formatCode>#,##0</c:formatCode>
                <c:ptCount val="3"/>
                <c:pt idx="0">
                  <c:v>2253786</c:v>
                </c:pt>
                <c:pt idx="1">
                  <c:v>2576563</c:v>
                </c:pt>
                <c:pt idx="2">
                  <c:v>2314639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4D-4EC2-A259-A70BC525844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4"/>
        <c:gapDepth val="53"/>
        <c:shape val="box"/>
        <c:axId val="855434424"/>
        <c:axId val="855435864"/>
        <c:axId val="0"/>
      </c:bar3DChart>
      <c:catAx>
        <c:axId val="8554344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855435864"/>
        <c:crosses val="autoZero"/>
        <c:auto val="1"/>
        <c:lblAlgn val="ctr"/>
        <c:lblOffset val="100"/>
        <c:noMultiLvlLbl val="0"/>
      </c:catAx>
      <c:valAx>
        <c:axId val="855435864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8554344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6350" cap="flat" cmpd="sng" algn="ctr">
      <a:noFill/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rok 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Arkusz1!$A$2:$A$5</c:f>
              <c:strCache>
                <c:ptCount val="4"/>
                <c:pt idx="0">
                  <c:v>w tym: dotowane z budżetu państwa</c:v>
                </c:pt>
                <c:pt idx="1">
                  <c:v>w tym: finansowane z budżetu gminy</c:v>
                </c:pt>
                <c:pt idx="2">
                  <c:v>na zadania własne</c:v>
                </c:pt>
                <c:pt idx="3">
                  <c:v>na zadania zlecone</c:v>
                </c:pt>
              </c:strCache>
            </c:strRef>
          </c:cat>
          <c:val>
            <c:numRef>
              <c:f>Arkusz1!$B$2:$B$5</c:f>
              <c:numCache>
                <c:formatCode>#,##0</c:formatCode>
                <c:ptCount val="4"/>
                <c:pt idx="0">
                  <c:v>335853</c:v>
                </c:pt>
                <c:pt idx="1">
                  <c:v>654324</c:v>
                </c:pt>
                <c:pt idx="2">
                  <c:v>990177</c:v>
                </c:pt>
                <c:pt idx="3">
                  <c:v>1324462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0EA-4FA8-AA6B-CE846FDC6010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rok 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Arkusz1!$A$2:$A$5</c:f>
              <c:strCache>
                <c:ptCount val="4"/>
                <c:pt idx="0">
                  <c:v>w tym: dotowane z budżetu państwa</c:v>
                </c:pt>
                <c:pt idx="1">
                  <c:v>w tym: finansowane z budżetu gminy</c:v>
                </c:pt>
                <c:pt idx="2">
                  <c:v>na zadania własne</c:v>
                </c:pt>
                <c:pt idx="3">
                  <c:v>na zadania zlecone</c:v>
                </c:pt>
              </c:strCache>
            </c:strRef>
          </c:cat>
          <c:val>
            <c:numRef>
              <c:f>Arkusz1!$C$2:$C$5</c:f>
              <c:numCache>
                <c:formatCode>#,##0</c:formatCode>
                <c:ptCount val="4"/>
                <c:pt idx="0">
                  <c:v>266115</c:v>
                </c:pt>
                <c:pt idx="1">
                  <c:v>640403</c:v>
                </c:pt>
                <c:pt idx="2">
                  <c:v>906518</c:v>
                </c:pt>
                <c:pt idx="3">
                  <c:v>1670045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20EA-4FA8-AA6B-CE846FDC6010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rok 2023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Arkusz1!$A$2:$A$5</c:f>
              <c:strCache>
                <c:ptCount val="4"/>
                <c:pt idx="0">
                  <c:v>w tym: dotowane z budżetu państwa</c:v>
                </c:pt>
                <c:pt idx="1">
                  <c:v>w tym: finansowane z budżetu gminy</c:v>
                </c:pt>
                <c:pt idx="2">
                  <c:v>na zadania własne</c:v>
                </c:pt>
                <c:pt idx="3">
                  <c:v>na zadania zlecone</c:v>
                </c:pt>
              </c:strCache>
            </c:strRef>
          </c:cat>
          <c:val>
            <c:numRef>
              <c:f>Arkusz1!$D$2:$D$5</c:f>
              <c:numCache>
                <c:formatCode>#,##0</c:formatCode>
                <c:ptCount val="4"/>
                <c:pt idx="0">
                  <c:v>232676</c:v>
                </c:pt>
                <c:pt idx="1">
                  <c:v>647699</c:v>
                </c:pt>
                <c:pt idx="2">
                  <c:v>880375</c:v>
                </c:pt>
                <c:pt idx="3">
                  <c:v>1373411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20EA-4FA8-AA6B-CE846FDC601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53555712"/>
        <c:axId val="153557248"/>
      </c:barChart>
      <c:catAx>
        <c:axId val="153555712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53557248"/>
        <c:crosses val="autoZero"/>
        <c:auto val="1"/>
        <c:lblAlgn val="ctr"/>
        <c:lblOffset val="100"/>
        <c:noMultiLvlLbl val="0"/>
      </c:catAx>
      <c:valAx>
        <c:axId val="15355724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535557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7063790042741113E-2"/>
          <c:y val="8.2441219167015564E-2"/>
          <c:w val="0.84672080954531315"/>
          <c:h val="0.61741589071715353"/>
        </c:manualLayout>
      </c:layout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Kolumna1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0-46F8-4AB5-997B-A0453987558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46F8-4AB5-997B-A0453987558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46F8-4AB5-997B-A04539875580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1</a:t>
                    </a:r>
                    <a:r>
                      <a:rPr lang="en-US" baseline="0" dirty="0"/>
                      <a:t> </a:t>
                    </a:r>
                    <a:r>
                      <a:rPr lang="en-US" dirty="0"/>
                      <a:t>670</a:t>
                    </a:r>
                    <a:r>
                      <a:rPr lang="en-US" baseline="0" dirty="0"/>
                      <a:t> </a:t>
                    </a:r>
                    <a:r>
                      <a:rPr lang="en-US" dirty="0"/>
                      <a:t>045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46F8-4AB5-997B-A0453987558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266</a:t>
                    </a:r>
                    <a:r>
                      <a:rPr lang="en-US" baseline="0" dirty="0"/>
                      <a:t> </a:t>
                    </a:r>
                    <a:r>
                      <a:rPr lang="en-US" dirty="0"/>
                      <a:t>115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46F8-4AB5-997B-A04539875580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640</a:t>
                    </a:r>
                    <a:r>
                      <a:rPr lang="en-US" baseline="0" dirty="0"/>
                      <a:t> </a:t>
                    </a:r>
                    <a:r>
                      <a:rPr lang="en-US" dirty="0"/>
                      <a:t>403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46F8-4AB5-997B-A04539875580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</a:t>
                    </a:r>
                    <a:r>
                      <a:rPr lang="pl-PL"/>
                      <a:t>.</a:t>
                    </a:r>
                    <a:r>
                      <a:rPr lang="en-US"/>
                      <a:t>187</a:t>
                    </a:r>
                    <a:r>
                      <a:rPr lang="pl-PL"/>
                      <a:t>.</a:t>
                    </a:r>
                    <a:r>
                      <a:rPr lang="en-US"/>
                      <a:t>140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46F8-4AB5-997B-A0453987558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Arkusz1!$A$2:$A$4</c:f>
              <c:strCache>
                <c:ptCount val="3"/>
                <c:pt idx="0">
                  <c:v>zadania zlecone (64,8%)</c:v>
                </c:pt>
                <c:pt idx="1">
                  <c:v>zadania własne dotowane z budżetu państwa (10,3%)</c:v>
                </c:pt>
                <c:pt idx="2">
                  <c:v>zadania własne finansowane z budżetu gminy (24,9%)</c:v>
                </c:pt>
              </c:strCache>
            </c:strRef>
          </c:cat>
          <c:val>
            <c:numRef>
              <c:f>Arkusz1!$B$2:$B$4</c:f>
              <c:numCache>
                <c:formatCode>General</c:formatCode>
                <c:ptCount val="3"/>
                <c:pt idx="0">
                  <c:v>1670045</c:v>
                </c:pt>
                <c:pt idx="1">
                  <c:v>266115</c:v>
                </c:pt>
                <c:pt idx="2">
                  <c:v>640403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6F8-4AB5-997B-A045398755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7063790042741113E-2"/>
          <c:y val="8.2441219167015564E-2"/>
          <c:w val="0.84672080954531315"/>
          <c:h val="0.61741589071715353"/>
        </c:manualLayout>
      </c:layout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Kolumna1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0-6E7C-46F7-9331-0ECA844606A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6E7C-46F7-9331-0ECA844606A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6E7C-46F7-9331-0ECA844606A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Arkusz1!$A$2:$A$4</c:f>
              <c:strCache>
                <c:ptCount val="3"/>
                <c:pt idx="0">
                  <c:v>zadania zlecone (57,2%)</c:v>
                </c:pt>
                <c:pt idx="1">
                  <c:v>zadania własne dotowane z budżetu państwa (14,5%)</c:v>
                </c:pt>
                <c:pt idx="2">
                  <c:v>zadania własne finansowane z budżetu gminy (28,3%)</c:v>
                </c:pt>
              </c:strCache>
            </c:strRef>
          </c:cat>
          <c:val>
            <c:numRef>
              <c:f>Arkusz1!$B$2:$B$4</c:f>
              <c:numCache>
                <c:formatCode>#,##0</c:formatCode>
                <c:ptCount val="3"/>
                <c:pt idx="0">
                  <c:v>1324462</c:v>
                </c:pt>
                <c:pt idx="1">
                  <c:v>335853</c:v>
                </c:pt>
                <c:pt idx="2">
                  <c:v>654324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E7C-46F7-9331-0ECA844606A7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pl-PL" b="1" dirty="0">
                <a:solidFill>
                  <a:schemeClr val="bg1"/>
                </a:solidFill>
              </a:rPr>
              <a:t>Rok</a:t>
            </a:r>
            <a:r>
              <a:rPr lang="pl-PL" b="1" baseline="0" dirty="0">
                <a:solidFill>
                  <a:schemeClr val="bg1"/>
                </a:solidFill>
              </a:rPr>
              <a:t> 2024 – 1.670.045 zł</a:t>
            </a:r>
          </a:p>
          <a:p>
            <a:pPr>
              <a:defRPr>
                <a:solidFill>
                  <a:schemeClr val="bg1"/>
                </a:solidFill>
              </a:defRPr>
            </a:pPr>
            <a:r>
              <a:rPr lang="pl-PL" b="1" baseline="0" dirty="0">
                <a:solidFill>
                  <a:schemeClr val="bg1"/>
                </a:solidFill>
              </a:rPr>
              <a:t> </a:t>
            </a:r>
            <a:endParaRPr lang="pl-PL" b="1" dirty="0">
              <a:solidFill>
                <a:schemeClr val="bg1"/>
              </a:solidFill>
            </a:endParaRPr>
          </a:p>
        </c:rich>
      </c:tx>
      <c:layout>
        <c:manualLayout>
          <c:xMode val="edge"/>
          <c:yMode val="edge"/>
          <c:x val="0.28733615201151125"/>
          <c:y val="1.852616664017686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Rok 2024 - 1.670.045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F66-4858-8D06-806AC854191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0F66-4858-8D06-806AC854191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F66-4858-8D06-806AC854191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0F66-4858-8D06-806AC854191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F66-4858-8D06-806AC854191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0F66-4858-8D06-806AC8541918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F66-4858-8D06-806AC8541918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58</a:t>
                    </a:r>
                    <a:r>
                      <a:rPr lang="en-US" baseline="0" dirty="0"/>
                      <a:t> </a:t>
                    </a:r>
                    <a:r>
                      <a:rPr lang="en-US" dirty="0"/>
                      <a:t>625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0F66-4858-8D06-806AC854191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101</a:t>
                    </a:r>
                    <a:r>
                      <a:rPr lang="en-US" baseline="0" dirty="0"/>
                      <a:t> </a:t>
                    </a:r>
                    <a:r>
                      <a:rPr lang="en-US" dirty="0"/>
                      <a:t>660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0F66-4858-8D06-806AC854191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1 130 077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0F66-4858-8D06-806AC854191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62 380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0F66-4858-8D06-806AC8541918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dirty="0"/>
                      <a:t>129</a:t>
                    </a:r>
                    <a:r>
                      <a:rPr lang="en-US" baseline="0" dirty="0"/>
                      <a:t> </a:t>
                    </a:r>
                    <a:r>
                      <a:rPr lang="en-US" dirty="0"/>
                      <a:t>250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0F66-4858-8D06-806AC8541918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dirty="0"/>
                      <a:t>136</a:t>
                    </a:r>
                    <a:r>
                      <a:rPr lang="en-US" baseline="0" dirty="0"/>
                      <a:t> </a:t>
                    </a:r>
                    <a:r>
                      <a:rPr lang="en-US" dirty="0"/>
                      <a:t>209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0F66-4858-8D06-806AC8541918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 dirty="0"/>
                      <a:t>2</a:t>
                    </a:r>
                    <a:r>
                      <a:rPr lang="en-US" baseline="0" dirty="0"/>
                      <a:t> </a:t>
                    </a:r>
                    <a:r>
                      <a:rPr lang="en-US" dirty="0"/>
                      <a:t>000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0F66-4858-8D06-806AC8541918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Arkusz1!$A$2:$A$8</c:f>
              <c:strCache>
                <c:ptCount val="7"/>
                <c:pt idx="0">
                  <c:v>składki na ubezpieczenie zdrowotne</c:v>
                </c:pt>
                <c:pt idx="1">
                  <c:v>składki w ZUS i KRUS na ubezpieczenie emerytalne i rentowe</c:v>
                </c:pt>
                <c:pt idx="2">
                  <c:v>świadczenia rodzinne</c:v>
                </c:pt>
                <c:pt idx="3">
                  <c:v>fundusz alimentacyjny</c:v>
                </c:pt>
                <c:pt idx="4">
                  <c:v>dodatki osłonowe</c:v>
                </c:pt>
                <c:pt idx="5">
                  <c:v>bony energetyczne</c:v>
                </c:pt>
                <c:pt idx="6">
                  <c:v>wynagrodzenie dla opiekuna prawnego</c:v>
                </c:pt>
              </c:strCache>
            </c:strRef>
          </c:cat>
          <c:val>
            <c:numRef>
              <c:f>Arkusz1!$B$2:$B$8</c:f>
              <c:numCache>
                <c:formatCode>General</c:formatCode>
                <c:ptCount val="7"/>
                <c:pt idx="0">
                  <c:v>58625</c:v>
                </c:pt>
                <c:pt idx="1">
                  <c:v>101660</c:v>
                </c:pt>
                <c:pt idx="2">
                  <c:v>1130077</c:v>
                </c:pt>
                <c:pt idx="3">
                  <c:v>62380</c:v>
                </c:pt>
                <c:pt idx="4">
                  <c:v>129250</c:v>
                </c:pt>
                <c:pt idx="5">
                  <c:v>136209</c:v>
                </c:pt>
                <c:pt idx="6">
                  <c:v>2000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F66-4858-8D06-806AC85419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574524964027359"/>
          <c:y val="0.67833470090724379"/>
          <c:w val="0.7163862771765912"/>
          <c:h val="0.2780631518233230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 b="1" dirty="0">
                <a:solidFill>
                  <a:schemeClr val="bg1"/>
                </a:solidFill>
              </a:rPr>
              <a:t>Rok 2025 - 1.324.462</a:t>
            </a:r>
            <a:r>
              <a:rPr lang="pl-PL" b="1" dirty="0">
                <a:solidFill>
                  <a:schemeClr val="bg1"/>
                </a:solidFill>
              </a:rPr>
              <a:t> zł</a:t>
            </a:r>
            <a:endParaRPr lang="en-US" b="1" dirty="0">
              <a:solidFill>
                <a:schemeClr val="bg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Rok 2025 - 1.324.462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81B-47A3-8313-3CBC276AD3C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81B-47A3-8313-3CBC276AD3C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81B-47A3-8313-3CBC276AD3C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81B-47A3-8313-3CBC276AD3C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181B-47A3-8313-3CBC276AD3C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181B-47A3-8313-3CBC276AD3C9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181B-47A3-8313-3CBC276AD3C9}"/>
              </c:ext>
            </c:extLst>
          </c:dPt>
          <c:dLbls>
            <c:dLbl>
              <c:idx val="0"/>
              <c:layout>
                <c:manualLayout>
                  <c:x val="0.21261098017351343"/>
                  <c:y val="-1.5384700672752829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separator>.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81B-47A3-8313-3CBC276AD3C9}"/>
                </c:ext>
              </c:extLst>
            </c:dLbl>
            <c:dLbl>
              <c:idx val="1"/>
              <c:layout>
                <c:manualLayout>
                  <c:x val="2.5491649560303101E-2"/>
                  <c:y val="4.37244562028356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separator>.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81B-47A3-8313-3CBC276AD3C9}"/>
                </c:ext>
              </c:extLst>
            </c:dLbl>
            <c:dLbl>
              <c:idx val="2"/>
              <c:layout>
                <c:manualLayout>
                  <c:x val="0.2782730175625332"/>
                  <c:y val="-0.17115154337413518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separator>.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81B-47A3-8313-3CBC276AD3C9}"/>
                </c:ext>
              </c:extLst>
            </c:dLbl>
            <c:dLbl>
              <c:idx val="3"/>
              <c:layout>
                <c:manualLayout>
                  <c:x val="-0.24045317080176049"/>
                  <c:y val="6.044370300623627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separator>.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81B-47A3-8313-3CBC276AD3C9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eparator>. 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Arkusz1!$A$2:$A$8</c:f>
              <c:strCache>
                <c:ptCount val="7"/>
                <c:pt idx="0">
                  <c:v>składki na ubezpieczenie zdrowotne</c:v>
                </c:pt>
                <c:pt idx="1">
                  <c:v>składki w ZUS i KRUS na ubezpieczenie emerytalne i rentowe</c:v>
                </c:pt>
                <c:pt idx="2">
                  <c:v>świadczenia rodzinne</c:v>
                </c:pt>
                <c:pt idx="3">
                  <c:v>fundusz alimentacyjny</c:v>
                </c:pt>
                <c:pt idx="4">
                  <c:v>świadczenie rodzicielskie dla obywatela Ukrainy </c:v>
                </c:pt>
                <c:pt idx="5">
                  <c:v>bony energetyczne</c:v>
                </c:pt>
                <c:pt idx="6">
                  <c:v>wynagrodzenie dla opiekuna prawnego</c:v>
                </c:pt>
              </c:strCache>
            </c:strRef>
          </c:cat>
          <c:val>
            <c:numRef>
              <c:f>Arkusz1!$B$2:$B$8</c:f>
              <c:numCache>
                <c:formatCode>General</c:formatCode>
                <c:ptCount val="7"/>
                <c:pt idx="0">
                  <c:v>55912</c:v>
                </c:pt>
                <c:pt idx="1">
                  <c:v>102985</c:v>
                </c:pt>
                <c:pt idx="2">
                  <c:v>1065890</c:v>
                </c:pt>
                <c:pt idx="3">
                  <c:v>49870</c:v>
                </c:pt>
                <c:pt idx="4">
                  <c:v>3533</c:v>
                </c:pt>
                <c:pt idx="5">
                  <c:v>400</c:v>
                </c:pt>
                <c:pt idx="6">
                  <c:v>7500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181B-47A3-8313-3CBC276AD3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b"/>
      <c:overlay val="0"/>
      <c:txPr>
        <a:bodyPr/>
        <a:lstStyle/>
        <a:p>
          <a:pPr>
            <a:defRPr sz="1000">
              <a:latin typeface="Times New Roman" pitchFamily="18" charset="0"/>
              <a:cs typeface="Times New Roman" pitchFamily="18" charset="0"/>
            </a:defRPr>
          </a:pPr>
          <a:endParaRPr lang="pl-PL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Kolumna1</c:v>
                </c:pt>
              </c:strCache>
            </c:strRef>
          </c:tx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33</a:t>
                    </a:r>
                    <a:r>
                      <a:rPr lang="en-US" baseline="0" dirty="0"/>
                      <a:t> </a:t>
                    </a:r>
                    <a:r>
                      <a:rPr lang="en-US" dirty="0"/>
                      <a:t>948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AB52-4304-A23D-D499022150D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94</a:t>
                    </a:r>
                    <a:r>
                      <a:rPr lang="en-US" baseline="0" dirty="0"/>
                      <a:t> </a:t>
                    </a:r>
                    <a:r>
                      <a:rPr lang="en-US" dirty="0"/>
                      <a:t>384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AB52-4304-A23D-D499022150D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13</a:t>
                    </a:r>
                    <a:r>
                      <a:rPr lang="en-US" baseline="0" dirty="0"/>
                      <a:t> </a:t>
                    </a:r>
                    <a:r>
                      <a:rPr lang="en-US" dirty="0"/>
                      <a:t>743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AB52-4304-A23D-D499022150D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6</a:t>
                    </a:r>
                    <a:r>
                      <a:rPr lang="en-US" baseline="0" dirty="0"/>
                      <a:t> </a:t>
                    </a:r>
                    <a:r>
                      <a:rPr lang="en-US" dirty="0"/>
                      <a:t>320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AB52-4304-A23D-D499022150D2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dirty="0"/>
                      <a:t>107</a:t>
                    </a:r>
                    <a:r>
                      <a:rPr lang="en-US" baseline="0" dirty="0"/>
                      <a:t> </a:t>
                    </a:r>
                    <a:r>
                      <a:rPr lang="en-US" dirty="0"/>
                      <a:t>505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AB52-4304-A23D-D499022150D2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dirty="0"/>
                      <a:t>2</a:t>
                    </a:r>
                    <a:r>
                      <a:rPr lang="en-US" baseline="0" dirty="0"/>
                      <a:t> </a:t>
                    </a:r>
                    <a:r>
                      <a:rPr lang="en-US" dirty="0"/>
                      <a:t>430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AB52-4304-A23D-D499022150D2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 dirty="0"/>
                      <a:t>1</a:t>
                    </a:r>
                    <a:r>
                      <a:rPr lang="en-US" baseline="0" dirty="0"/>
                      <a:t> </a:t>
                    </a:r>
                    <a:r>
                      <a:rPr lang="en-US" dirty="0"/>
                      <a:t>785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1C0A-472D-BDA3-5F16F99ED5AF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 dirty="0"/>
                      <a:t>6</a:t>
                    </a:r>
                    <a:r>
                      <a:rPr lang="en-US" baseline="0" dirty="0"/>
                      <a:t> </a:t>
                    </a:r>
                    <a:r>
                      <a:rPr lang="en-US" dirty="0"/>
                      <a:t>000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1C0A-472D-BDA3-5F16F99ED5A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pl-PL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Arkusz1!$A$2:$A$9</c:f>
              <c:strCache>
                <c:ptCount val="8"/>
                <c:pt idx="0">
                  <c:v>dofinansowanie programu "Posiłek w szkole i w domu"</c:v>
                </c:pt>
                <c:pt idx="1">
                  <c:v>dofinansowanie zasiłków stałych</c:v>
                </c:pt>
                <c:pt idx="2">
                  <c:v>dofinansowanie zasiłków okresowych</c:v>
                </c:pt>
                <c:pt idx="3">
                  <c:v>składka na ubezpieczenie zdrowotne podopiecznych</c:v>
                </c:pt>
                <c:pt idx="4">
                  <c:v>dofinansowanie kosztów utrzymania ośrodka</c:v>
                </c:pt>
                <c:pt idx="5">
                  <c:v>pomoc materialna dla uczniów o charakterze socjalnym</c:v>
                </c:pt>
                <c:pt idx="6">
                  <c:v>dofinansowanie kosztów zatrudnienia asystenta rodziny</c:v>
                </c:pt>
                <c:pt idx="7">
                  <c:v>dofinansowanie Zespołu Interdyscyplinarnego</c:v>
                </c:pt>
              </c:strCache>
            </c:strRef>
          </c:cat>
          <c:val>
            <c:numRef>
              <c:f>Arkusz1!$B$2:$B$9</c:f>
              <c:numCache>
                <c:formatCode>General</c:formatCode>
                <c:ptCount val="8"/>
                <c:pt idx="0">
                  <c:v>33948</c:v>
                </c:pt>
                <c:pt idx="1">
                  <c:v>94384</c:v>
                </c:pt>
                <c:pt idx="2">
                  <c:v>13743</c:v>
                </c:pt>
                <c:pt idx="3">
                  <c:v>6320</c:v>
                </c:pt>
                <c:pt idx="4">
                  <c:v>107505</c:v>
                </c:pt>
                <c:pt idx="5">
                  <c:v>2430</c:v>
                </c:pt>
                <c:pt idx="6">
                  <c:v>1785</c:v>
                </c:pt>
                <c:pt idx="7">
                  <c:v>6000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B52-4304-A23D-D499022150D2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overlay val="0"/>
      <c:txPr>
        <a:bodyPr/>
        <a:lstStyle/>
        <a:p>
          <a:pPr>
            <a:defRPr sz="1000">
              <a:solidFill>
                <a:schemeClr val="bg1"/>
              </a:solidFill>
              <a:latin typeface="Times New Roman" pitchFamily="18" charset="0"/>
              <a:cs typeface="Times New Roman" pitchFamily="18" charset="0"/>
            </a:defRPr>
          </a:pPr>
          <a:endParaRPr lang="pl-PL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Kolumna1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>
                    <a:solidFill>
                      <a:schemeClr val="bg1"/>
                    </a:solidFill>
                  </a:defRPr>
                </a:pPr>
                <a:endParaRPr lang="pl-PL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Arkusz1!$A$2:$A$9</c:f>
              <c:strCache>
                <c:ptCount val="8"/>
                <c:pt idx="0">
                  <c:v>dofinansowanie programu "Posiłek w szkole i w domu"</c:v>
                </c:pt>
                <c:pt idx="1">
                  <c:v>dofinansowanie zasiłków stałych</c:v>
                </c:pt>
                <c:pt idx="2">
                  <c:v>dofinansowanie zasiłków okresowych</c:v>
                </c:pt>
                <c:pt idx="3">
                  <c:v>składka na ubezpieczenie zdrowotne podopiecznych</c:v>
                </c:pt>
                <c:pt idx="4">
                  <c:v>dofinansowanie kosztów utrzymania ośrodka</c:v>
                </c:pt>
                <c:pt idx="5">
                  <c:v>pomoc materialna dla uczniów o charakterze socjalnym</c:v>
                </c:pt>
                <c:pt idx="6">
                  <c:v>dofinansowanie kosztów zatrudnienia asystenta rodziny</c:v>
                </c:pt>
                <c:pt idx="7">
                  <c:v>dofinansowanie Zespołu Interdyscyplinarnego</c:v>
                </c:pt>
              </c:strCache>
            </c:strRef>
          </c:cat>
          <c:val>
            <c:numRef>
              <c:f>Arkusz1!$B$2:$B$9</c:f>
              <c:numCache>
                <c:formatCode>#,##0</c:formatCode>
                <c:ptCount val="8"/>
                <c:pt idx="0">
                  <c:v>29152</c:v>
                </c:pt>
                <c:pt idx="1">
                  <c:v>127973</c:v>
                </c:pt>
                <c:pt idx="2">
                  <c:v>15865</c:v>
                </c:pt>
                <c:pt idx="3">
                  <c:v>7704</c:v>
                </c:pt>
                <c:pt idx="4">
                  <c:v>138153</c:v>
                </c:pt>
                <c:pt idx="5">
                  <c:v>3610</c:v>
                </c:pt>
                <c:pt idx="6">
                  <c:v>3833</c:v>
                </c:pt>
                <c:pt idx="7" formatCode="General">
                  <c:v>6000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449-4C0A-8060-6BA9B8AD6F52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overlay val="0"/>
      <c:txPr>
        <a:bodyPr/>
        <a:lstStyle/>
        <a:p>
          <a:pPr>
            <a:defRPr sz="1000">
              <a:solidFill>
                <a:schemeClr val="bg1"/>
              </a:solidFill>
              <a:latin typeface="Times New Roman" pitchFamily="18" charset="0"/>
              <a:cs typeface="Times New Roman" pitchFamily="18" charset="0"/>
            </a:defRPr>
          </a:pPr>
          <a:endParaRPr lang="pl-PL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9833844660802048E-2"/>
          <c:y val="0.12143164406892941"/>
          <c:w val="0.72093651191184294"/>
          <c:h val="0.38694993569883279"/>
        </c:manualLayout>
      </c:layout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Kolumna1</c:v>
                </c:pt>
              </c:strCache>
            </c:strRef>
          </c:tx>
          <c:dPt>
            <c:idx val="1"/>
            <c:bubble3D val="0"/>
            <c:explosion val="5"/>
            <c:extLst>
              <c:ext xmlns:c16="http://schemas.microsoft.com/office/drawing/2014/chart" uri="{C3380CC4-5D6E-409C-BE32-E72D297353CC}">
                <c16:uniqueId val="{00000001-AE6E-4930-90DF-4A6FE6289861}"/>
              </c:ext>
            </c:extLst>
          </c:dPt>
          <c:dLbls>
            <c:dLbl>
              <c:idx val="0"/>
              <c:layout>
                <c:manualLayout>
                  <c:x val="0.21141104650504447"/>
                  <c:y val="-1.1154621896664508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E6E-4930-90DF-4A6FE6289861}"/>
                </c:ext>
              </c:extLst>
            </c:dLbl>
            <c:dLbl>
              <c:idx val="2"/>
              <c:layout>
                <c:manualLayout>
                  <c:x val="-9.8569328694529681E-2"/>
                  <c:y val="-2.049660177501873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E6E-4930-90DF-4A6FE6289861}"/>
                </c:ext>
              </c:extLst>
            </c:dLbl>
            <c:dLbl>
              <c:idx val="3"/>
              <c:layout>
                <c:manualLayout>
                  <c:x val="-3.6725729790631052E-2"/>
                  <c:y val="-5.6151257507100115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E6E-4930-90DF-4A6FE6289861}"/>
                </c:ext>
              </c:extLst>
            </c:dLbl>
            <c:dLbl>
              <c:idx val="4"/>
              <c:layout>
                <c:manualLayout>
                  <c:x val="1.1172884371496834E-2"/>
                  <c:y val="-2.7370085831302144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E6E-4930-90DF-4A6FE6289861}"/>
                </c:ext>
              </c:extLst>
            </c:dLbl>
            <c:dLbl>
              <c:idx val="5"/>
              <c:layout>
                <c:manualLayout>
                  <c:x val="2.4139017613488387E-2"/>
                  <c:y val="-8.641054745704497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E6E-4930-90DF-4A6FE6289861}"/>
                </c:ext>
              </c:extLst>
            </c:dLbl>
            <c:dLbl>
              <c:idx val="6"/>
              <c:layout>
                <c:manualLayout>
                  <c:x val="6.3866234302990418E-2"/>
                  <c:y val="-7.2897660844846945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452-40AA-B671-62E7A9610017}"/>
                </c:ext>
              </c:extLst>
            </c:dLbl>
            <c:dLbl>
              <c:idx val="7"/>
              <c:layout>
                <c:manualLayout>
                  <c:x val="0.12604732244969596"/>
                  <c:y val="-1.276531542056572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452-40AA-B671-62E7A961001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>
                    <a:solidFill>
                      <a:schemeClr val="bg1"/>
                    </a:solidFill>
                  </a:defRPr>
                </a:pPr>
                <a:endParaRPr lang="pl-PL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Arkusz1!$A$2:$A$9</c:f>
              <c:strCache>
                <c:ptCount val="8"/>
                <c:pt idx="0">
                  <c:v>zasiłek celowy i okresowy</c:v>
                </c:pt>
                <c:pt idx="1">
                  <c:v>ośrodek pomocy społecznej</c:v>
                </c:pt>
                <c:pt idx="2">
                  <c:v>pomoc w zakresie dożywiania</c:v>
                </c:pt>
                <c:pt idx="3">
                  <c:v>rodziny zastępcze</c:v>
                </c:pt>
                <c:pt idx="4">
                  <c:v>pomoc materialna dla uczniów o charakterze socjalnym</c:v>
                </c:pt>
                <c:pt idx="5">
                  <c:v>usługi opiekuńcze i specjalistyczne</c:v>
                </c:pt>
                <c:pt idx="6">
                  <c:v>wspieranie rodziny - asystent rodziny</c:v>
                </c:pt>
                <c:pt idx="7">
                  <c:v>zasiłek stały</c:v>
                </c:pt>
              </c:strCache>
            </c:strRef>
          </c:cat>
          <c:val>
            <c:numRef>
              <c:f>Arkusz1!$B$2:$B$9</c:f>
              <c:numCache>
                <c:formatCode>#,##0</c:formatCode>
                <c:ptCount val="8"/>
                <c:pt idx="0">
                  <c:v>29725</c:v>
                </c:pt>
                <c:pt idx="1">
                  <c:v>563941</c:v>
                </c:pt>
                <c:pt idx="2">
                  <c:v>14664</c:v>
                </c:pt>
                <c:pt idx="3">
                  <c:v>27473</c:v>
                </c:pt>
                <c:pt idx="4" formatCode="General">
                  <c:v>913</c:v>
                </c:pt>
                <c:pt idx="5">
                  <c:v>7513</c:v>
                </c:pt>
                <c:pt idx="6">
                  <c:v>10095</c:v>
                </c:pt>
                <c:pt idx="7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E6E-4930-90DF-4A6FE6289861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>
        <c:manualLayout>
          <c:xMode val="edge"/>
          <c:yMode val="edge"/>
          <c:x val="6.989741586671816E-2"/>
          <c:y val="0.53000861983555159"/>
          <c:w val="0.81475037335966927"/>
          <c:h val="0.40243350214675794"/>
        </c:manualLayout>
      </c:layout>
      <c:overlay val="0"/>
      <c:txPr>
        <a:bodyPr/>
        <a:lstStyle/>
        <a:p>
          <a:pPr>
            <a:defRPr sz="1100">
              <a:solidFill>
                <a:schemeClr val="bg1"/>
              </a:solidFill>
              <a:latin typeface="Times New Roman" pitchFamily="18" charset="0"/>
              <a:cs typeface="Times New Roman" pitchFamily="18" charset="0"/>
            </a:defRPr>
          </a:pPr>
          <a:endParaRPr lang="pl-PL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0"/>
      <c:rotY val="0"/>
      <c:depthPercent val="100"/>
      <c:rAngAx val="0"/>
    </c:view3D>
    <c:floor>
      <c:thickness val="0"/>
      <c:spPr>
        <a:noFill/>
        <a:ln w="25400"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4196780202235236E-2"/>
          <c:y val="4.6494966582114002E-2"/>
          <c:w val="0.81231013837147414"/>
          <c:h val="0.8907073999709710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rok 2023</c:v>
                </c:pt>
              </c:strCache>
            </c:strRef>
          </c:tx>
          <c:spPr>
            <a:pattFill prst="ltDnDiag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solidFill>
                <a:schemeClr val="accent1"/>
              </a:solidFill>
            </a:ln>
            <a:effectLst/>
            <a:sp3d>
              <a:contourClr>
                <a:schemeClr val="accent1"/>
              </a:contourClr>
            </a:sp3d>
          </c:spPr>
          <c:invertIfNegative val="0"/>
          <c:dLbls>
            <c:dLbl>
              <c:idx val="0"/>
              <c:layout>
                <c:manualLayout>
                  <c:x val="-2.8219797764768496E-4"/>
                  <c:y val="6.5876778889020066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AE7-44EF-A988-0E671B2367B1}"/>
                </c:ext>
              </c:extLst>
            </c:dLbl>
            <c:dLbl>
              <c:idx val="1"/>
              <c:layout>
                <c:manualLayout>
                  <c:x val="-2.985074626865676E-3"/>
                  <c:y val="-2.68817204301075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AE7-44EF-A988-0E671B2367B1}"/>
                </c:ext>
              </c:extLst>
            </c:dLbl>
            <c:dLbl>
              <c:idx val="2"/>
              <c:layout>
                <c:manualLayout>
                  <c:x val="1.0447761194029851E-2"/>
                  <c:y val="-1.88172043010752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AE7-44EF-A988-0E671B2367B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Arkusz1!$A$2:$A$4</c:f>
              <c:strCache>
                <c:ptCount val="2"/>
                <c:pt idx="0">
                  <c:v>bezrobotni ogółem</c:v>
                </c:pt>
                <c:pt idx="1">
                  <c:v>bezrobotni długotrwale</c:v>
                </c:pt>
              </c:strCache>
            </c:strRef>
          </c:cat>
          <c:val>
            <c:numRef>
              <c:f>Arkusz1!$B$2:$B$4</c:f>
              <c:numCache>
                <c:formatCode>General</c:formatCode>
                <c:ptCount val="3"/>
                <c:pt idx="0">
                  <c:v>44</c:v>
                </c:pt>
                <c:pt idx="1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AE7-44EF-A988-0E671B2367B1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rok 2024</c:v>
                </c:pt>
              </c:strCache>
            </c:strRef>
          </c:tx>
          <c:spPr>
            <a:pattFill prst="ltDnDiag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solidFill>
                <a:schemeClr val="accent2"/>
              </a:solidFill>
            </a:ln>
            <a:effectLst/>
            <a:sp3d>
              <a:contourClr>
                <a:schemeClr val="accent2"/>
              </a:contourClr>
            </a:sp3d>
          </c:spPr>
          <c:invertIfNegative val="0"/>
          <c:dLbls>
            <c:dLbl>
              <c:idx val="0"/>
              <c:layout>
                <c:manualLayout>
                  <c:x val="-2.5635976583288983E-3"/>
                  <c:y val="-1.3440806798310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AE7-44EF-A988-0E671B2367B1}"/>
                </c:ext>
              </c:extLst>
            </c:dLbl>
            <c:dLbl>
              <c:idx val="1"/>
              <c:layout>
                <c:manualLayout>
                  <c:x val="5.3785258116019162E-3"/>
                  <c:y val="-1.04232183463156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AE7-44EF-A988-0E671B2367B1}"/>
                </c:ext>
              </c:extLst>
            </c:dLbl>
            <c:dLbl>
              <c:idx val="2"/>
              <c:layout>
                <c:manualLayout>
                  <c:x val="1.0447761194029851E-2"/>
                  <c:y val="-2.41935483870966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AE7-44EF-A988-0E671B2367B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Arkusz1!$A$2:$A$4</c:f>
              <c:strCache>
                <c:ptCount val="2"/>
                <c:pt idx="0">
                  <c:v>bezrobotni ogółem</c:v>
                </c:pt>
                <c:pt idx="1">
                  <c:v>bezrobotni długotrwale</c:v>
                </c:pt>
              </c:strCache>
            </c:strRef>
          </c:cat>
          <c:val>
            <c:numRef>
              <c:f>Arkusz1!$C$2:$C$4</c:f>
              <c:numCache>
                <c:formatCode>General</c:formatCode>
                <c:ptCount val="3"/>
                <c:pt idx="0">
                  <c:v>47</c:v>
                </c:pt>
                <c:pt idx="1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AAE7-44EF-A988-0E671B2367B1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rok 2025</c:v>
                </c:pt>
              </c:strCache>
            </c:strRef>
          </c:tx>
          <c:spPr>
            <a:pattFill prst="ltDnDiag">
              <a:fgClr>
                <a:schemeClr val="accent3"/>
              </a:fgClr>
              <a:bgClr>
                <a:schemeClr val="accent3">
                  <a:lumMod val="20000"/>
                  <a:lumOff val="80000"/>
                </a:schemeClr>
              </a:bgClr>
            </a:pattFill>
            <a:ln>
              <a:solidFill>
                <a:schemeClr val="accent3"/>
              </a:solidFill>
            </a:ln>
            <a:effectLst/>
            <a:sp3d>
              <a:contourClr>
                <a:schemeClr val="accent3"/>
              </a:contourClr>
            </a:sp3d>
          </c:spPr>
          <c:invertIfNegative val="0"/>
          <c:dLbls>
            <c:dLbl>
              <c:idx val="0"/>
              <c:layout>
                <c:manualLayout>
                  <c:x val="3.4916178818520491E-3"/>
                  <c:y val="-1.064287960575879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AAE7-44EF-A988-0E671B2367B1}"/>
                </c:ext>
              </c:extLst>
            </c:dLbl>
            <c:dLbl>
              <c:idx val="1"/>
              <c:layout>
                <c:manualLayout>
                  <c:x val="1.0954364023416711E-2"/>
                  <c:y val="-8.009536365709862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AE7-44EF-A988-0E671B2367B1}"/>
                </c:ext>
              </c:extLst>
            </c:dLbl>
            <c:dLbl>
              <c:idx val="2"/>
              <c:layout>
                <c:manualLayout>
                  <c:x val="1.3432835820895522E-2"/>
                  <c:y val="-1.61290322580645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AAE7-44EF-A988-0E671B2367B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Arkusz1!$A$2:$A$4</c:f>
              <c:strCache>
                <c:ptCount val="2"/>
                <c:pt idx="0">
                  <c:v>bezrobotni ogółem</c:v>
                </c:pt>
                <c:pt idx="1">
                  <c:v>bezrobotni długotrwale</c:v>
                </c:pt>
              </c:strCache>
            </c:strRef>
          </c:cat>
          <c:val>
            <c:numRef>
              <c:f>Arkusz1!$D$2:$D$4</c:f>
              <c:numCache>
                <c:formatCode>General</c:formatCode>
                <c:ptCount val="3"/>
                <c:pt idx="0">
                  <c:v>61</c:v>
                </c:pt>
                <c:pt idx="1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AAE7-44EF-A988-0E671B2367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0"/>
        <c:gapDepth val="0"/>
        <c:shape val="box"/>
        <c:axId val="147743872"/>
        <c:axId val="147745408"/>
        <c:axId val="0"/>
      </c:bar3DChart>
      <c:catAx>
        <c:axId val="14774387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47745408"/>
        <c:crosses val="autoZero"/>
        <c:auto val="1"/>
        <c:lblAlgn val="ctr"/>
        <c:lblOffset val="100"/>
        <c:noMultiLvlLbl val="0"/>
      </c:catAx>
      <c:valAx>
        <c:axId val="1477454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477438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</c:legendEntry>
      <c:layout>
        <c:manualLayout>
          <c:xMode val="edge"/>
          <c:yMode val="edge"/>
          <c:x val="0.79441617881852034"/>
          <c:y val="0.39752726650677689"/>
          <c:w val="0.12616657796700373"/>
          <c:h val="0.221403646247313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b"/>
      <c:overlay val="0"/>
      <c:txPr>
        <a:bodyPr/>
        <a:lstStyle/>
        <a:p>
          <a:pPr>
            <a:defRPr sz="1100">
              <a:solidFill>
                <a:schemeClr val="bg1"/>
              </a:solidFill>
              <a:latin typeface="Times New Roman" pitchFamily="18" charset="0"/>
              <a:cs typeface="Times New Roman" pitchFamily="18" charset="0"/>
            </a:defRPr>
          </a:pPr>
          <a:endParaRPr lang="pl-PL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9833844660802048E-2"/>
          <c:y val="0.12143164406892941"/>
          <c:w val="0.72093651191184294"/>
          <c:h val="0.38694993569883279"/>
        </c:manualLayout>
      </c:layout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Kolumna1</c:v>
                </c:pt>
              </c:strCache>
            </c:strRef>
          </c:tx>
          <c:dPt>
            <c:idx val="1"/>
            <c:bubble3D val="0"/>
            <c:explosion val="5"/>
            <c:extLst>
              <c:ext xmlns:c16="http://schemas.microsoft.com/office/drawing/2014/chart" uri="{C3380CC4-5D6E-409C-BE32-E72D297353CC}">
                <c16:uniqueId val="{00000001-2B8B-4907-A92C-25B22DAEAAAF}"/>
              </c:ext>
            </c:extLst>
          </c:dPt>
          <c:dLbls>
            <c:dLbl>
              <c:idx val="0"/>
              <c:layout>
                <c:manualLayout>
                  <c:x val="0.15497417565930263"/>
                  <c:y val="1.167981566294646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19</a:t>
                    </a:r>
                    <a:r>
                      <a:rPr lang="en-US" baseline="0" dirty="0"/>
                      <a:t> </a:t>
                    </a:r>
                    <a:r>
                      <a:rPr lang="en-US" dirty="0"/>
                      <a:t>017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2B8B-4907-A92C-25B22DAEAAA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574</a:t>
                    </a:r>
                    <a:r>
                      <a:rPr lang="en-US" baseline="0" dirty="0"/>
                      <a:t> </a:t>
                    </a:r>
                    <a:r>
                      <a:rPr lang="en-US" dirty="0"/>
                      <a:t>910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2B8B-4907-A92C-25B22DAEAAAF}"/>
                </c:ext>
              </c:extLst>
            </c:dLbl>
            <c:dLbl>
              <c:idx val="2"/>
              <c:layout>
                <c:manualLayout>
                  <c:x val="-6.1612531563869422E-2"/>
                  <c:y val="-4.5401171003345659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9</a:t>
                    </a:r>
                    <a:r>
                      <a:rPr lang="en-US" baseline="0" dirty="0"/>
                      <a:t> </a:t>
                    </a:r>
                    <a:r>
                      <a:rPr lang="en-US" dirty="0"/>
                      <a:t>486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2B8B-4907-A92C-25B22DAEAAAF}"/>
                </c:ext>
              </c:extLst>
            </c:dLbl>
            <c:dLbl>
              <c:idx val="3"/>
              <c:layout>
                <c:manualLayout>
                  <c:x val="-7.3443674770418854E-2"/>
                  <c:y val="-7.1675755412921899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23</a:t>
                    </a:r>
                    <a:r>
                      <a:rPr lang="en-US" baseline="0" dirty="0"/>
                      <a:t> </a:t>
                    </a:r>
                    <a:r>
                      <a:rPr lang="en-US" dirty="0"/>
                      <a:t>590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2B8B-4907-A92C-25B22DAEAAAF}"/>
                </c:ext>
              </c:extLst>
            </c:dLbl>
            <c:dLbl>
              <c:idx val="4"/>
              <c:layout>
                <c:manualLayout>
                  <c:x val="-3.1466382355938537E-2"/>
                  <c:y val="-5.757426022797836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B8B-4907-A92C-25B22DAEAAAF}"/>
                </c:ext>
              </c:extLst>
            </c:dLbl>
            <c:dLbl>
              <c:idx val="5"/>
              <c:layout>
                <c:manualLayout>
                  <c:x val="5.7161389036721577E-2"/>
                  <c:y val="-7.780188107893695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7 408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2B8B-4907-A92C-25B22DAEAAAF}"/>
                </c:ext>
              </c:extLst>
            </c:dLbl>
            <c:dLbl>
              <c:idx val="6"/>
              <c:layout>
                <c:manualLayout>
                  <c:x val="0.18344446740570464"/>
                  <c:y val="-4.0529083775215372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</a:t>
                    </a:r>
                    <a:r>
                      <a:rPr lang="en-US" baseline="0" dirty="0"/>
                      <a:t> </a:t>
                    </a:r>
                    <a:r>
                      <a:rPr lang="en-US" dirty="0"/>
                      <a:t>907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2B8B-4907-A92C-25B22DAEAAAF}"/>
                </c:ext>
              </c:extLst>
            </c:dLbl>
            <c:dLbl>
              <c:idx val="7"/>
              <c:layout>
                <c:manualLayout>
                  <c:x val="7.9439040684836801E-2"/>
                  <c:y val="-3.8390004464572622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</a:t>
                    </a:r>
                    <a:r>
                      <a:rPr lang="en-US" baseline="0" dirty="0"/>
                      <a:t> </a:t>
                    </a:r>
                    <a:r>
                      <a:rPr lang="en-US" dirty="0"/>
                      <a:t>475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2B8B-4907-A92C-25B22DAEAAA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pl-PL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Arkusz1!$A$2:$A$9</c:f>
              <c:strCache>
                <c:ptCount val="8"/>
                <c:pt idx="0">
                  <c:v>zasiłek celowy i okresowy</c:v>
                </c:pt>
                <c:pt idx="1">
                  <c:v>ośrodek pomocy społecznej</c:v>
                </c:pt>
                <c:pt idx="2">
                  <c:v>pomoc w zakresie dożywiania</c:v>
                </c:pt>
                <c:pt idx="3">
                  <c:v>rodziny zastępcze</c:v>
                </c:pt>
                <c:pt idx="4">
                  <c:v>pomoc materialna dla uczniów o charakterze socjalnym</c:v>
                </c:pt>
                <c:pt idx="5">
                  <c:v>usługi opiekuńcze i specjalistyczne</c:v>
                </c:pt>
                <c:pt idx="6">
                  <c:v>wspieranie rodziny - asystent rodziny</c:v>
                </c:pt>
                <c:pt idx="7">
                  <c:v>zasiłek stały</c:v>
                </c:pt>
              </c:strCache>
            </c:strRef>
          </c:cat>
          <c:val>
            <c:numRef>
              <c:f>Arkusz1!$B$2:$B$9</c:f>
              <c:numCache>
                <c:formatCode>General</c:formatCode>
                <c:ptCount val="8"/>
                <c:pt idx="0">
                  <c:v>19017</c:v>
                </c:pt>
                <c:pt idx="1">
                  <c:v>574910</c:v>
                </c:pt>
                <c:pt idx="2">
                  <c:v>9486</c:v>
                </c:pt>
                <c:pt idx="3">
                  <c:v>23590</c:v>
                </c:pt>
                <c:pt idx="4">
                  <c:v>610</c:v>
                </c:pt>
                <c:pt idx="5">
                  <c:v>7408</c:v>
                </c:pt>
                <c:pt idx="6">
                  <c:v>3907</c:v>
                </c:pt>
                <c:pt idx="7">
                  <c:v>1475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2B8B-4907-A92C-25B22DAEAAAF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>
        <c:manualLayout>
          <c:xMode val="edge"/>
          <c:yMode val="edge"/>
          <c:x val="6.989741586671816E-2"/>
          <c:y val="0.53000861983555159"/>
          <c:w val="0.81475037335966927"/>
          <c:h val="0.40243350214675794"/>
        </c:manualLayout>
      </c:layout>
      <c:overlay val="0"/>
      <c:txPr>
        <a:bodyPr/>
        <a:lstStyle/>
        <a:p>
          <a:pPr>
            <a:defRPr sz="1100">
              <a:solidFill>
                <a:schemeClr val="bg1"/>
              </a:solidFill>
              <a:latin typeface="Times New Roman" pitchFamily="18" charset="0"/>
              <a:cs typeface="Times New Roman" pitchFamily="18" charset="0"/>
            </a:defRPr>
          </a:pPr>
          <a:endParaRPr lang="pl-PL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Arkusz1!$C$1</c:f>
              <c:strCache>
                <c:ptCount val="1"/>
                <c:pt idx="0">
                  <c:v>rok 2024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Arkusz1!$A$2:$A$7</c:f>
              <c:strCache>
                <c:ptCount val="6"/>
                <c:pt idx="0">
                  <c:v>zasiłki rodzinne</c:v>
                </c:pt>
                <c:pt idx="1">
                  <c:v>dodatki do zasiłków rodzinnych</c:v>
                </c:pt>
                <c:pt idx="2">
                  <c:v>zasiłki rodzinne z dodatkami " złotówka za złotówkę"</c:v>
                </c:pt>
                <c:pt idx="3">
                  <c:v>jednorazowa zapomoga z tytułu urodzenia dziecka</c:v>
                </c:pt>
                <c:pt idx="4">
                  <c:v>świadczenie rodzicielskie</c:v>
                </c:pt>
                <c:pt idx="5">
                  <c:v>jednorazowe świadczenie "za życiem"</c:v>
                </c:pt>
              </c:strCache>
            </c:strRef>
          </c:cat>
          <c:val>
            <c:numRef>
              <c:f>Arkusz1!$C$2:$C$7</c:f>
              <c:numCache>
                <c:formatCode>#,##0</c:formatCode>
                <c:ptCount val="6"/>
                <c:pt idx="0">
                  <c:v>85980</c:v>
                </c:pt>
                <c:pt idx="1">
                  <c:v>63928</c:v>
                </c:pt>
                <c:pt idx="2">
                  <c:v>10050</c:v>
                </c:pt>
                <c:pt idx="3">
                  <c:v>13000</c:v>
                </c:pt>
                <c:pt idx="4">
                  <c:v>58633</c:v>
                </c:pt>
                <c:pt idx="5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6C2-4A6F-AF56-5C2A77879CCC}"/>
            </c:ext>
          </c:extLst>
        </c:ser>
        <c:ser>
          <c:idx val="1"/>
          <c:order val="1"/>
          <c:tx>
            <c:strRef>
              <c:f>Arkusz1!$D$1</c:f>
              <c:strCache>
                <c:ptCount val="1"/>
                <c:pt idx="0">
                  <c:v>rok 2025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#,##0\ &quot;zł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Arkusz1!$A$2:$A$7</c:f>
              <c:strCache>
                <c:ptCount val="6"/>
                <c:pt idx="0">
                  <c:v>zasiłki rodzinne</c:v>
                </c:pt>
                <c:pt idx="1">
                  <c:v>dodatki do zasiłków rodzinnych</c:v>
                </c:pt>
                <c:pt idx="2">
                  <c:v>zasiłki rodzinne z dodatkami " złotówka za złotówkę"</c:v>
                </c:pt>
                <c:pt idx="3">
                  <c:v>jednorazowa zapomoga z tytułu urodzenia dziecka</c:v>
                </c:pt>
                <c:pt idx="4">
                  <c:v>świadczenie rodzicielskie</c:v>
                </c:pt>
                <c:pt idx="5">
                  <c:v>jednorazowe świadczenie "za życiem"</c:v>
                </c:pt>
              </c:strCache>
            </c:strRef>
          </c:cat>
          <c:val>
            <c:numRef>
              <c:f>Arkusz1!$D$2:$D$7</c:f>
              <c:numCache>
                <c:formatCode>#,##0</c:formatCode>
                <c:ptCount val="6"/>
                <c:pt idx="0">
                  <c:v>66351</c:v>
                </c:pt>
                <c:pt idx="1">
                  <c:v>45939</c:v>
                </c:pt>
                <c:pt idx="2">
                  <c:v>7756</c:v>
                </c:pt>
                <c:pt idx="3">
                  <c:v>11000</c:v>
                </c:pt>
                <c:pt idx="4">
                  <c:v>47454</c:v>
                </c:pt>
                <c:pt idx="5">
                  <c:v>8000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6C2-4A6F-AF56-5C2A77879CCC}"/>
            </c:ext>
          </c:extLst>
        </c:ser>
        <c:ser>
          <c:idx val="2"/>
          <c:order val="2"/>
          <c:tx>
            <c:strRef>
              <c:f>Arkusz1!$E$1</c:f>
              <c:strCache>
                <c:ptCount val="1"/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Arkusz1!$A$2:$A$7</c:f>
              <c:strCache>
                <c:ptCount val="6"/>
                <c:pt idx="0">
                  <c:v>zasiłki rodzinne</c:v>
                </c:pt>
                <c:pt idx="1">
                  <c:v>dodatki do zasiłków rodzinnych</c:v>
                </c:pt>
                <c:pt idx="2">
                  <c:v>zasiłki rodzinne z dodatkami " złotówka za złotówkę"</c:v>
                </c:pt>
                <c:pt idx="3">
                  <c:v>jednorazowa zapomoga z tytułu urodzenia dziecka</c:v>
                </c:pt>
                <c:pt idx="4">
                  <c:v>świadczenie rodzicielskie</c:v>
                </c:pt>
                <c:pt idx="5">
                  <c:v>jednorazowe świadczenie "za życiem"</c:v>
                </c:pt>
              </c:strCache>
            </c:strRef>
          </c:cat>
          <c:val>
            <c:numRef>
              <c:f>Arkusz1!$E$2:$E$7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2-66C2-4A6F-AF56-5C2A77879CC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602440560"/>
        <c:axId val="602434440"/>
      </c:barChart>
      <c:catAx>
        <c:axId val="60244056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602434440"/>
        <c:crosses val="autoZero"/>
        <c:auto val="1"/>
        <c:lblAlgn val="ctr"/>
        <c:lblOffset val="100"/>
        <c:noMultiLvlLbl val="0"/>
      </c:catAx>
      <c:valAx>
        <c:axId val="60243444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6024405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0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rok 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Arkusz1!$A$2:$A$5</c:f>
              <c:strCache>
                <c:ptCount val="4"/>
                <c:pt idx="0">
                  <c:v>składki na ubezpieczenia emerytalne i rentowe od świadczeń pielęgnacyjnych i specjalnych zasiłków opiekuńczych</c:v>
                </c:pt>
                <c:pt idx="1">
                  <c:v>specjalne zasiłki opiekuńcze</c:v>
                </c:pt>
                <c:pt idx="2">
                  <c:v>świadczenia pielęgnacyjne</c:v>
                </c:pt>
                <c:pt idx="3">
                  <c:v>zasiłki pielęgnacyjne</c:v>
                </c:pt>
              </c:strCache>
            </c:strRef>
          </c:cat>
          <c:val>
            <c:numRef>
              <c:f>Arkusz1!$B$2:$B$5</c:f>
              <c:numCache>
                <c:formatCode>General</c:formatCode>
                <c:ptCount val="4"/>
                <c:pt idx="0" formatCode="#,##0">
                  <c:v>102985</c:v>
                </c:pt>
                <c:pt idx="1">
                  <c:v>0</c:v>
                </c:pt>
                <c:pt idx="2" formatCode="#,##0">
                  <c:v>736288</c:v>
                </c:pt>
                <c:pt idx="3" formatCode="#,##0">
                  <c:v>143102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67B-4DCE-9CCD-D78782242399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rok 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Arkusz1!$A$2:$A$5</c:f>
              <c:strCache>
                <c:ptCount val="4"/>
                <c:pt idx="0">
                  <c:v>składki na ubezpieczenia emerytalne i rentowe od świadczeń pielęgnacyjnych i specjalnych zasiłków opiekuńczych</c:v>
                </c:pt>
                <c:pt idx="1">
                  <c:v>specjalne zasiłki opiekuńcze</c:v>
                </c:pt>
                <c:pt idx="2">
                  <c:v>świadczenia pielęgnacyjne</c:v>
                </c:pt>
                <c:pt idx="3">
                  <c:v>zasiłki pielęgnacyjne</c:v>
                </c:pt>
              </c:strCache>
            </c:strRef>
          </c:cat>
          <c:val>
            <c:numRef>
              <c:f>Arkusz1!$C$2:$C$5</c:f>
              <c:numCache>
                <c:formatCode>General</c:formatCode>
                <c:ptCount val="4"/>
                <c:pt idx="0" formatCode="#,##0">
                  <c:v>101660</c:v>
                </c:pt>
                <c:pt idx="1">
                  <c:v>0</c:v>
                </c:pt>
                <c:pt idx="2" formatCode="#,##0">
                  <c:v>749988</c:v>
                </c:pt>
                <c:pt idx="3" formatCode="#,##0">
                  <c:v>148498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267B-4DCE-9CCD-D78782242399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rok 2023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2"/>
              <c:layout>
                <c:manualLayout>
                  <c:x val="3.5202678729820826E-3"/>
                  <c:y val="-8.72975430209624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665-416A-B948-C0CAAA07C85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Arkusz1!$A$2:$A$5</c:f>
              <c:strCache>
                <c:ptCount val="4"/>
                <c:pt idx="0">
                  <c:v>składki na ubezpieczenia emerytalne i rentowe od świadczeń pielęgnacyjnych i specjalnych zasiłków opiekuńczych</c:v>
                </c:pt>
                <c:pt idx="1">
                  <c:v>specjalne zasiłki opiekuńcze</c:v>
                </c:pt>
                <c:pt idx="2">
                  <c:v>świadczenia pielęgnacyjne</c:v>
                </c:pt>
                <c:pt idx="3">
                  <c:v>zasiłki pielęgnacyjne</c:v>
                </c:pt>
              </c:strCache>
            </c:strRef>
          </c:cat>
          <c:val>
            <c:numRef>
              <c:f>Arkusz1!$D$2:$D$5</c:f>
              <c:numCache>
                <c:formatCode>#,##0</c:formatCode>
                <c:ptCount val="4"/>
                <c:pt idx="0">
                  <c:v>96368</c:v>
                </c:pt>
                <c:pt idx="1">
                  <c:v>4340</c:v>
                </c:pt>
                <c:pt idx="2">
                  <c:v>659130</c:v>
                </c:pt>
                <c:pt idx="3">
                  <c:v>150656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665-416A-B948-C0CAAA07C85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55184512"/>
        <c:axId val="155235456"/>
        <c:axId val="0"/>
      </c:bar3DChart>
      <c:catAx>
        <c:axId val="155184512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55235456"/>
        <c:crosses val="autoZero"/>
        <c:auto val="1"/>
        <c:lblAlgn val="ctr"/>
        <c:lblOffset val="100"/>
        <c:noMultiLvlLbl val="0"/>
      </c:catAx>
      <c:valAx>
        <c:axId val="155235456"/>
        <c:scaling>
          <c:orientation val="minMax"/>
        </c:scaling>
        <c:delete val="0"/>
        <c:axPos val="b"/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551845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rok 2023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</c:f>
              <c:strCache>
                <c:ptCount val="1"/>
                <c:pt idx="0">
                  <c:v>kwota w złotych</c:v>
                </c:pt>
              </c:strCache>
            </c:strRef>
          </c:cat>
          <c:val>
            <c:numRef>
              <c:f>Arkusz1!$B$2</c:f>
              <c:numCache>
                <c:formatCode>#,##0</c:formatCode>
                <c:ptCount val="1"/>
                <c:pt idx="0">
                  <c:v>54727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553-4854-9448-D9D21F66E8DC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rok 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</c:f>
              <c:strCache>
                <c:ptCount val="1"/>
                <c:pt idx="0">
                  <c:v>kwota w złotych</c:v>
                </c:pt>
              </c:strCache>
            </c:strRef>
          </c:cat>
          <c:val>
            <c:numRef>
              <c:f>Arkusz1!$C$2</c:f>
              <c:numCache>
                <c:formatCode>#,##0</c:formatCode>
                <c:ptCount val="1"/>
                <c:pt idx="0">
                  <c:v>58625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53-4854-9448-D9D21F66E8DC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rok 2025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</c:f>
              <c:strCache>
                <c:ptCount val="1"/>
                <c:pt idx="0">
                  <c:v>kwota w złotych</c:v>
                </c:pt>
              </c:strCache>
            </c:strRef>
          </c:cat>
          <c:val>
            <c:numRef>
              <c:f>Arkusz1!$D$2</c:f>
              <c:numCache>
                <c:formatCode>#,##0</c:formatCode>
                <c:ptCount val="1"/>
                <c:pt idx="0">
                  <c:v>55912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ED-4167-A322-C93E6BC564D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55275264"/>
        <c:axId val="155276800"/>
        <c:axId val="0"/>
      </c:bar3DChart>
      <c:catAx>
        <c:axId val="15527526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55276800"/>
        <c:crosses val="autoZero"/>
        <c:auto val="1"/>
        <c:lblAlgn val="ctr"/>
        <c:lblOffset val="100"/>
        <c:noMultiLvlLbl val="0"/>
      </c:catAx>
      <c:valAx>
        <c:axId val="1552768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55275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bg1"/>
          </a:solidFill>
        </a:defRPr>
      </a:pPr>
      <a:endParaRPr lang="pl-PL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rok 2023</c:v>
                </c:pt>
              </c:strCache>
            </c:strRef>
          </c:tx>
          <c:spPr>
            <a:gradFill>
              <a:gsLst>
                <a:gs pos="100000">
                  <a:schemeClr val="accent1">
                    <a:alpha val="0"/>
                  </a:schemeClr>
                </a:gs>
                <a:gs pos="50000">
                  <a:schemeClr val="accent1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</c:f>
              <c:strCache>
                <c:ptCount val="1"/>
                <c:pt idx="0">
                  <c:v>kwota w złotych</c:v>
                </c:pt>
              </c:strCache>
            </c:strRef>
          </c:cat>
          <c:val>
            <c:numRef>
              <c:f>Arkusz1!$B$2</c:f>
              <c:numCache>
                <c:formatCode>General</c:formatCode>
                <c:ptCount val="1"/>
                <c:pt idx="0">
                  <c:v>50.709000000000003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FD0-4266-A165-B7FC66DD9D14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rok 2024</c:v>
                </c:pt>
              </c:strCache>
            </c:strRef>
          </c:tx>
          <c:spPr>
            <a:gradFill>
              <a:gsLst>
                <a:gs pos="100000">
                  <a:schemeClr val="accent2">
                    <a:alpha val="0"/>
                  </a:schemeClr>
                </a:gs>
                <a:gs pos="50000">
                  <a:schemeClr val="accent2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numFmt formatCode="#,##0.0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</c:f>
              <c:strCache>
                <c:ptCount val="1"/>
                <c:pt idx="0">
                  <c:v>kwota w złotych</c:v>
                </c:pt>
              </c:strCache>
            </c:strRef>
          </c:cat>
          <c:val>
            <c:numRef>
              <c:f>Arkusz1!$C$2</c:f>
              <c:numCache>
                <c:formatCode>General</c:formatCode>
                <c:ptCount val="1"/>
                <c:pt idx="0">
                  <c:v>62.38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FD0-4266-A165-B7FC66DD9D14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rok 2025</c:v>
                </c:pt>
              </c:strCache>
            </c:strRef>
          </c:tx>
          <c:spPr>
            <a:gradFill>
              <a:gsLst>
                <a:gs pos="100000">
                  <a:schemeClr val="accent3">
                    <a:alpha val="0"/>
                  </a:schemeClr>
                </a:gs>
                <a:gs pos="50000">
                  <a:schemeClr val="accent3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2321451564013415E-2"/>
                  <c:y val="5.86716055531057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29C-41CE-BC70-8E6C01E349B5}"/>
                </c:ext>
              </c:extLst>
            </c:dLbl>
            <c:numFmt formatCode="#,##0.0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</c:f>
              <c:strCache>
                <c:ptCount val="1"/>
                <c:pt idx="0">
                  <c:v>kwota w złotych</c:v>
                </c:pt>
              </c:strCache>
            </c:strRef>
          </c:cat>
          <c:val>
            <c:numRef>
              <c:f>Arkusz1!$D$2</c:f>
              <c:numCache>
                <c:formatCode>General</c:formatCode>
                <c:ptCount val="1"/>
                <c:pt idx="0">
                  <c:v>49.87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9C-41CE-BC70-8E6C01E349B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gapDepth val="0"/>
        <c:shape val="cylinder"/>
        <c:axId val="155378048"/>
        <c:axId val="155379584"/>
        <c:axId val="0"/>
      </c:bar3DChart>
      <c:catAx>
        <c:axId val="15537804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55379584"/>
        <c:crosses val="autoZero"/>
        <c:auto val="1"/>
        <c:lblAlgn val="ctr"/>
        <c:lblOffset val="100"/>
        <c:noMultiLvlLbl val="0"/>
      </c:catAx>
      <c:valAx>
        <c:axId val="155379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553780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0"/>
      <c:rotY val="0"/>
      <c:depthPercent val="100"/>
      <c:rAngAx val="0"/>
    </c:view3D>
    <c:floor>
      <c:thickness val="0"/>
      <c:spPr>
        <a:solidFill>
          <a:schemeClr val="lt1"/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rok 2023</c:v>
                </c:pt>
              </c:strCache>
            </c:strRef>
          </c:tx>
          <c:spPr>
            <a:pattFill prst="ltDnDiag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solidFill>
                <a:schemeClr val="accent1"/>
              </a:solidFill>
            </a:ln>
            <a:effectLst/>
            <a:sp3d>
              <a:contourClr>
                <a:schemeClr val="accent1"/>
              </a:contourClr>
            </a:sp3d>
          </c:spPr>
          <c:invertIfNegative val="0"/>
          <c:dLbls>
            <c:dLbl>
              <c:idx val="0"/>
              <c:layout>
                <c:manualLayout>
                  <c:x val="0"/>
                  <c:y val="-2.88775829235711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E34-4081-9F20-058B1D4FAACE}"/>
                </c:ext>
              </c:extLst>
            </c:dLbl>
            <c:dLbl>
              <c:idx val="1"/>
              <c:layout>
                <c:manualLayout>
                  <c:x val="1.6818028927009755E-3"/>
                  <c:y val="-2.02143080464997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E34-4081-9F20-058B1D4FAA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liczba rodzin</c:v>
                </c:pt>
                <c:pt idx="1">
                  <c:v>liczba osób w rodzinach</c:v>
                </c:pt>
              </c:strCache>
            </c:strRef>
          </c:cat>
          <c:val>
            <c:numRef>
              <c:f>Arkusz1!$B$2:$B$3</c:f>
              <c:numCache>
                <c:formatCode>General</c:formatCode>
                <c:ptCount val="2"/>
                <c:pt idx="0">
                  <c:v>87</c:v>
                </c:pt>
                <c:pt idx="1">
                  <c:v>208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E34-4081-9F20-058B1D4FAACE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rok 2024</c:v>
                </c:pt>
              </c:strCache>
            </c:strRef>
          </c:tx>
          <c:spPr>
            <a:pattFill prst="ltDnDiag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solidFill>
                <a:schemeClr val="accent2"/>
              </a:solidFill>
            </a:ln>
            <a:effectLst/>
            <a:sp3d>
              <a:contourClr>
                <a:schemeClr val="accent2"/>
              </a:contourClr>
            </a:sp3d>
          </c:spPr>
          <c:invertIfNegative val="0"/>
          <c:dLbls>
            <c:dLbl>
              <c:idx val="0"/>
              <c:layout>
                <c:manualLayout>
                  <c:x val="1.6818028927009755E-3"/>
                  <c:y val="-2.31020663388568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E34-4081-9F20-058B1D4FAACE}"/>
                </c:ext>
              </c:extLst>
            </c:dLbl>
            <c:dLbl>
              <c:idx val="1"/>
              <c:layout>
                <c:manualLayout>
                  <c:x val="-3.3636057854020741E-3"/>
                  <c:y val="-2.02143080464997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E34-4081-9F20-058B1D4FAA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liczba rodzin</c:v>
                </c:pt>
                <c:pt idx="1">
                  <c:v>liczba osób w rodzinach</c:v>
                </c:pt>
              </c:strCache>
            </c:strRef>
          </c:cat>
          <c:val>
            <c:numRef>
              <c:f>Arkusz1!$C$2:$C$3</c:f>
              <c:numCache>
                <c:formatCode>General</c:formatCode>
                <c:ptCount val="2"/>
                <c:pt idx="0">
                  <c:v>93</c:v>
                </c:pt>
                <c:pt idx="1">
                  <c:v>212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E34-4081-9F20-058B1D4FAACE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rok 2025</c:v>
                </c:pt>
              </c:strCache>
            </c:strRef>
          </c:tx>
          <c:spPr>
            <a:pattFill prst="ltDnDiag">
              <a:fgClr>
                <a:schemeClr val="accent3"/>
              </a:fgClr>
              <a:bgClr>
                <a:schemeClr val="accent3">
                  <a:lumMod val="20000"/>
                  <a:lumOff val="80000"/>
                </a:schemeClr>
              </a:bgClr>
            </a:pattFill>
            <a:ln>
              <a:solidFill>
                <a:schemeClr val="accent3"/>
              </a:solidFill>
            </a:ln>
            <a:effectLst/>
            <a:sp3d>
              <a:contourClr>
                <a:schemeClr val="accent3"/>
              </a:contourClr>
            </a:sp3d>
          </c:spPr>
          <c:invertIfNegative val="0"/>
          <c:dLbls>
            <c:dLbl>
              <c:idx val="0"/>
              <c:layout>
                <c:manualLayout>
                  <c:x val="-3.3636057854019509E-3"/>
                  <c:y val="-3.17653412159281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135-4009-A68B-C5BEA287B214}"/>
                </c:ext>
              </c:extLst>
            </c:dLbl>
            <c:dLbl>
              <c:idx val="1"/>
              <c:layout>
                <c:manualLayout>
                  <c:x val="-3.3636057854019509E-3"/>
                  <c:y val="-2.02143080464997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135-4009-A68B-C5BEA287B21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liczba rodzin</c:v>
                </c:pt>
                <c:pt idx="1">
                  <c:v>liczba osób w rodzinach</c:v>
                </c:pt>
              </c:strCache>
            </c:strRef>
          </c:cat>
          <c:val>
            <c:numRef>
              <c:f>Arkusz1!$D$2:$D$3</c:f>
              <c:numCache>
                <c:formatCode>General</c:formatCode>
                <c:ptCount val="2"/>
                <c:pt idx="0">
                  <c:v>100</c:v>
                </c:pt>
                <c:pt idx="1">
                  <c:v>224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135-4009-A68B-C5BEA287B21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60"/>
        <c:gapDepth val="0"/>
        <c:shape val="box"/>
        <c:axId val="154847872"/>
        <c:axId val="155328896"/>
        <c:axId val="0"/>
      </c:bar3DChart>
      <c:catAx>
        <c:axId val="15484787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55328896"/>
        <c:crosses val="autoZero"/>
        <c:auto val="1"/>
        <c:lblAlgn val="ctr"/>
        <c:lblOffset val="100"/>
        <c:noMultiLvlLbl val="0"/>
      </c:catAx>
      <c:valAx>
        <c:axId val="1553288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548478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rok 2023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Arkusz1!$A$2:$A$8</c:f>
              <c:strCache>
                <c:ptCount val="7"/>
                <c:pt idx="0">
                  <c:v>ubóstwo</c:v>
                </c:pt>
                <c:pt idx="1">
                  <c:v>niepełnosprawność</c:v>
                </c:pt>
                <c:pt idx="2">
                  <c:v>długotrwała lub ciężka choroba</c:v>
                </c:pt>
                <c:pt idx="3">
                  <c:v>bezrobocie</c:v>
                </c:pt>
                <c:pt idx="4">
                  <c:v>potrzeba ochrony macierzyństwa</c:v>
                </c:pt>
                <c:pt idx="5">
                  <c:v>alkoholizm</c:v>
                </c:pt>
                <c:pt idx="6">
                  <c:v>bezradność</c:v>
                </c:pt>
              </c:strCache>
            </c:strRef>
          </c:cat>
          <c:val>
            <c:numRef>
              <c:f>Arkusz1!$B$2:$B$8</c:f>
              <c:numCache>
                <c:formatCode>General</c:formatCode>
                <c:ptCount val="7"/>
                <c:pt idx="0">
                  <c:v>34</c:v>
                </c:pt>
                <c:pt idx="1">
                  <c:v>23</c:v>
                </c:pt>
                <c:pt idx="2">
                  <c:v>20</c:v>
                </c:pt>
                <c:pt idx="3">
                  <c:v>15</c:v>
                </c:pt>
                <c:pt idx="4">
                  <c:v>10</c:v>
                </c:pt>
                <c:pt idx="5">
                  <c:v>7</c:v>
                </c:pt>
                <c:pt idx="6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F01-4EF5-9333-E9D42213BD44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rok 2024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4067113017379191E-3"/>
                  <c:y val="-2.84798892737787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AF2-432B-BA03-8E30ED50C1D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Arkusz1!$A$2:$A$8</c:f>
              <c:strCache>
                <c:ptCount val="7"/>
                <c:pt idx="0">
                  <c:v>ubóstwo</c:v>
                </c:pt>
                <c:pt idx="1">
                  <c:v>niepełnosprawność</c:v>
                </c:pt>
                <c:pt idx="2">
                  <c:v>długotrwała lub ciężka choroba</c:v>
                </c:pt>
                <c:pt idx="3">
                  <c:v>bezrobocie</c:v>
                </c:pt>
                <c:pt idx="4">
                  <c:v>potrzeba ochrony macierzyństwa</c:v>
                </c:pt>
                <c:pt idx="5">
                  <c:v>alkoholizm</c:v>
                </c:pt>
                <c:pt idx="6">
                  <c:v>bezradność</c:v>
                </c:pt>
              </c:strCache>
            </c:strRef>
          </c:cat>
          <c:val>
            <c:numRef>
              <c:f>Arkusz1!$C$2:$C$8</c:f>
              <c:numCache>
                <c:formatCode>General</c:formatCode>
                <c:ptCount val="7"/>
                <c:pt idx="0">
                  <c:v>27</c:v>
                </c:pt>
                <c:pt idx="1">
                  <c:v>20</c:v>
                </c:pt>
                <c:pt idx="2">
                  <c:v>22</c:v>
                </c:pt>
                <c:pt idx="3">
                  <c:v>13</c:v>
                </c:pt>
                <c:pt idx="4">
                  <c:v>9</c:v>
                </c:pt>
                <c:pt idx="5">
                  <c:v>8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F01-4EF5-9333-E9D42213BD44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rok 2025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6.8134226034758383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AF2-432B-BA03-8E30ED50C1D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Arkusz1!$A$2:$A$8</c:f>
              <c:strCache>
                <c:ptCount val="7"/>
                <c:pt idx="0">
                  <c:v>ubóstwo</c:v>
                </c:pt>
                <c:pt idx="1">
                  <c:v>niepełnosprawność</c:v>
                </c:pt>
                <c:pt idx="2">
                  <c:v>długotrwała lub ciężka choroba</c:v>
                </c:pt>
                <c:pt idx="3">
                  <c:v>bezrobocie</c:v>
                </c:pt>
                <c:pt idx="4">
                  <c:v>potrzeba ochrony macierzyństwa</c:v>
                </c:pt>
                <c:pt idx="5">
                  <c:v>alkoholizm</c:v>
                </c:pt>
                <c:pt idx="6">
                  <c:v>bezradność</c:v>
                </c:pt>
              </c:strCache>
            </c:strRef>
          </c:cat>
          <c:val>
            <c:numRef>
              <c:f>Arkusz1!$D$2:$D$8</c:f>
              <c:numCache>
                <c:formatCode>General</c:formatCode>
                <c:ptCount val="7"/>
                <c:pt idx="0">
                  <c:v>26</c:v>
                </c:pt>
                <c:pt idx="1">
                  <c:v>20</c:v>
                </c:pt>
                <c:pt idx="2">
                  <c:v>17</c:v>
                </c:pt>
                <c:pt idx="3">
                  <c:v>17</c:v>
                </c:pt>
                <c:pt idx="4">
                  <c:v>11</c:v>
                </c:pt>
                <c:pt idx="5">
                  <c:v>7</c:v>
                </c:pt>
                <c:pt idx="6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F01-4EF5-9333-E9D42213BD4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51689856"/>
        <c:axId val="151712128"/>
      </c:barChart>
      <c:catAx>
        <c:axId val="1516898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pl-PL"/>
          </a:p>
        </c:txPr>
        <c:crossAx val="151712128"/>
        <c:crosses val="autoZero"/>
        <c:auto val="1"/>
        <c:lblAlgn val="ctr"/>
        <c:lblOffset val="100"/>
        <c:noMultiLvlLbl val="0"/>
      </c:catAx>
      <c:valAx>
        <c:axId val="1517121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pl-PL"/>
          </a:p>
        </c:txPr>
        <c:crossAx val="151689856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>
              <a:solidFill>
                <a:schemeClr val="bg1"/>
              </a:solidFill>
            </a:defRPr>
          </a:pPr>
          <a:endParaRPr lang="pl-PL"/>
        </a:p>
      </c:txPr>
    </c:legend>
    <c:plotVisOnly val="1"/>
    <c:dispBlanksAs val="gap"/>
    <c:showDLblsOverMax val="0"/>
  </c:chart>
  <c:txPr>
    <a:bodyPr/>
    <a:lstStyle/>
    <a:p>
      <a:pPr>
        <a:defRPr sz="1200"/>
      </a:pPr>
      <a:endParaRPr lang="pl-PL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rok 2023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6.6524747205960614E-3"/>
                  <c:y val="-2.812365817487305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6AC-40DC-B859-5FA3C2F8F29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Arkusz1!$A$2:$A$5</c:f>
              <c:strCache>
                <c:ptCount val="4"/>
                <c:pt idx="0">
                  <c:v>liczba rodzin</c:v>
                </c:pt>
                <c:pt idx="1">
                  <c:v>liczba osób w rodzinach</c:v>
                </c:pt>
                <c:pt idx="2">
                  <c:v>liczba osób, którym przyznano świadczenie</c:v>
                </c:pt>
                <c:pt idx="3">
                  <c:v>liczba osób długotrwale korzystających z pomocy</c:v>
                </c:pt>
              </c:strCache>
            </c:strRef>
          </c:cat>
          <c:val>
            <c:numRef>
              <c:f>Arkusz1!$B$2:$B$5</c:f>
              <c:numCache>
                <c:formatCode>General</c:formatCode>
                <c:ptCount val="4"/>
                <c:pt idx="0">
                  <c:v>87</c:v>
                </c:pt>
                <c:pt idx="1">
                  <c:v>208</c:v>
                </c:pt>
                <c:pt idx="2">
                  <c:v>70</c:v>
                </c:pt>
                <c:pt idx="3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503-4BBB-A71C-044B1578724D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rok 2024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8.3155934007450773E-3"/>
                  <c:y val="-5.624731634974403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6AC-40DC-B859-5FA3C2F8F29A}"/>
                </c:ext>
              </c:extLst>
            </c:dLbl>
            <c:dLbl>
              <c:idx val="1"/>
              <c:layout>
                <c:manualLayout>
                  <c:x val="1.4968068121341077E-2"/>
                  <c:y val="-1.40618290874360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AFE-4080-91D3-73441B368B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Arkusz1!$A$2:$A$5</c:f>
              <c:strCache>
                <c:ptCount val="4"/>
                <c:pt idx="0">
                  <c:v>liczba rodzin</c:v>
                </c:pt>
                <c:pt idx="1">
                  <c:v>liczba osób w rodzinach</c:v>
                </c:pt>
                <c:pt idx="2">
                  <c:v>liczba osób, którym przyznano świadczenie</c:v>
                </c:pt>
                <c:pt idx="3">
                  <c:v>liczba osób długotrwale korzystających z pomocy</c:v>
                </c:pt>
              </c:strCache>
            </c:strRef>
          </c:cat>
          <c:val>
            <c:numRef>
              <c:f>Arkusz1!$C$2:$C$5</c:f>
              <c:numCache>
                <c:formatCode>General</c:formatCode>
                <c:ptCount val="4"/>
                <c:pt idx="0">
                  <c:v>97</c:v>
                </c:pt>
                <c:pt idx="1">
                  <c:v>224</c:v>
                </c:pt>
                <c:pt idx="2">
                  <c:v>61</c:v>
                </c:pt>
                <c:pt idx="3">
                  <c:v>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F503-4BBB-A71C-044B1578724D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rok 2025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8.3155934007450461E-3"/>
                  <c:y val="-8.437097452461605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6AC-40DC-B859-5FA3C2F8F29A}"/>
                </c:ext>
              </c:extLst>
            </c:dLbl>
            <c:dLbl>
              <c:idx val="1"/>
              <c:layout>
                <c:manualLayout>
                  <c:x val="2.3283661522086156E-2"/>
                  <c:y val="-1.96865607224103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AFE-4080-91D3-73441B368B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Arkusz1!$A$2:$A$5</c:f>
              <c:strCache>
                <c:ptCount val="4"/>
                <c:pt idx="0">
                  <c:v>liczba rodzin</c:v>
                </c:pt>
                <c:pt idx="1">
                  <c:v>liczba osób w rodzinach</c:v>
                </c:pt>
                <c:pt idx="2">
                  <c:v>liczba osób, którym przyznano świadczenie</c:v>
                </c:pt>
                <c:pt idx="3">
                  <c:v>liczba osób długotrwale korzystających z pomocy</c:v>
                </c:pt>
              </c:strCache>
            </c:strRef>
          </c:cat>
          <c:val>
            <c:numRef>
              <c:f>Arkusz1!$D$2:$D$5</c:f>
              <c:numCache>
                <c:formatCode>General</c:formatCode>
                <c:ptCount val="4"/>
                <c:pt idx="0">
                  <c:v>100</c:v>
                </c:pt>
                <c:pt idx="1">
                  <c:v>224</c:v>
                </c:pt>
                <c:pt idx="2">
                  <c:v>71</c:v>
                </c:pt>
                <c:pt idx="3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F503-4BBB-A71C-044B1578724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52976384"/>
        <c:axId val="152986368"/>
        <c:axId val="0"/>
      </c:bar3DChart>
      <c:catAx>
        <c:axId val="1529763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bg1"/>
                </a:solidFill>
              </a:defRPr>
            </a:pPr>
            <a:endParaRPr lang="pl-PL"/>
          </a:p>
        </c:txPr>
        <c:crossAx val="152986368"/>
        <c:crosses val="autoZero"/>
        <c:auto val="1"/>
        <c:lblAlgn val="ctr"/>
        <c:lblOffset val="100"/>
        <c:noMultiLvlLbl val="0"/>
      </c:catAx>
      <c:valAx>
        <c:axId val="1529863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bg1"/>
                </a:solidFill>
              </a:defRPr>
            </a:pPr>
            <a:endParaRPr lang="pl-PL"/>
          </a:p>
        </c:txPr>
        <c:crossAx val="152976384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200">
              <a:solidFill>
                <a:schemeClr val="bg1"/>
              </a:solidFill>
            </a:defRPr>
          </a:pPr>
          <a:endParaRPr lang="pl-PL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rok 2023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1693770086438389E-2"/>
                  <c:y val="-4.09806121138966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85F-42AC-B93E-F5A9FCE836E8}"/>
                </c:ext>
              </c:extLst>
            </c:dLbl>
            <c:dLbl>
              <c:idx val="1"/>
              <c:layout>
                <c:manualLayout>
                  <c:x val="0"/>
                  <c:y val="-3.2199052375204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85F-42AC-B93E-F5A9FCE836E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Arkusz1!$A$2:$A$3</c:f>
              <c:strCache>
                <c:ptCount val="2"/>
                <c:pt idx="0">
                  <c:v>liczba rodzin, z którymi przeprowadzono wywiad</c:v>
                </c:pt>
                <c:pt idx="1">
                  <c:v>liczba przeprowadzonych wywiadów</c:v>
                </c:pt>
              </c:strCache>
            </c:strRef>
          </c:cat>
          <c:val>
            <c:numRef>
              <c:f>Arkusz1!$B$2:$B$3</c:f>
              <c:numCache>
                <c:formatCode>General</c:formatCode>
                <c:ptCount val="2"/>
                <c:pt idx="0">
                  <c:v>54</c:v>
                </c:pt>
                <c:pt idx="1">
                  <c:v>120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85F-42AC-B93E-F5A9FCE836E8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rok 2024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3155491347243175E-2"/>
                  <c:y val="-2.63446792160763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85F-42AC-B93E-F5A9FCE836E8}"/>
                </c:ext>
              </c:extLst>
            </c:dLbl>
            <c:dLbl>
              <c:idx val="1"/>
              <c:layout>
                <c:manualLayout>
                  <c:x val="1.1693770086438389E-2"/>
                  <c:y val="-3.80534255343325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85F-42AC-B93E-F5A9FCE836E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Arkusz1!$A$2:$A$3</c:f>
              <c:strCache>
                <c:ptCount val="2"/>
                <c:pt idx="0">
                  <c:v>liczba rodzin, z którymi przeprowadzono wywiad</c:v>
                </c:pt>
                <c:pt idx="1">
                  <c:v>liczba przeprowadzonych wywiadów</c:v>
                </c:pt>
              </c:strCache>
            </c:strRef>
          </c:cat>
          <c:val>
            <c:numRef>
              <c:f>Arkusz1!$C$2:$C$3</c:f>
              <c:numCache>
                <c:formatCode>General</c:formatCode>
                <c:ptCount val="2"/>
                <c:pt idx="0">
                  <c:v>49</c:v>
                </c:pt>
                <c:pt idx="1">
                  <c:v>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85F-42AC-B93E-F5A9FCE836E8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rok 2025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0696146476900766E-2"/>
                  <c:y val="-2.92718657956404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85F-42AC-B93E-F5A9FCE836E8}"/>
                </c:ext>
              </c:extLst>
            </c:dLbl>
            <c:dLbl>
              <c:idx val="1"/>
              <c:layout>
                <c:manualLayout>
                  <c:x val="2.3387540172876756E-2"/>
                  <c:y val="-3.51262389547685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85F-42AC-B93E-F5A9FCE836E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Arkusz1!$A$2:$A$3</c:f>
              <c:strCache>
                <c:ptCount val="2"/>
                <c:pt idx="0">
                  <c:v>liczba rodzin, z którymi przeprowadzono wywiad</c:v>
                </c:pt>
                <c:pt idx="1">
                  <c:v>liczba przeprowadzonych wywiadów</c:v>
                </c:pt>
              </c:strCache>
            </c:strRef>
          </c:cat>
          <c:val>
            <c:numRef>
              <c:f>Arkusz1!$D$2:$D$3</c:f>
              <c:numCache>
                <c:formatCode>General</c:formatCode>
                <c:ptCount val="2"/>
                <c:pt idx="0">
                  <c:v>52</c:v>
                </c:pt>
                <c:pt idx="1">
                  <c:v>101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85F-42AC-B93E-F5A9FCE836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53235456"/>
        <c:axId val="153236992"/>
        <c:axId val="0"/>
      </c:bar3DChart>
      <c:catAx>
        <c:axId val="1532354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bg1"/>
                </a:solidFill>
              </a:defRPr>
            </a:pPr>
            <a:endParaRPr lang="pl-PL"/>
          </a:p>
        </c:txPr>
        <c:crossAx val="153236992"/>
        <c:crosses val="autoZero"/>
        <c:auto val="1"/>
        <c:lblAlgn val="ctr"/>
        <c:lblOffset val="100"/>
        <c:noMultiLvlLbl val="0"/>
      </c:catAx>
      <c:valAx>
        <c:axId val="1532369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bg1"/>
                </a:solidFill>
              </a:defRPr>
            </a:pPr>
            <a:endParaRPr lang="pl-PL"/>
          </a:p>
        </c:txPr>
        <c:crossAx val="153235456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200">
              <a:solidFill>
                <a:schemeClr val="bg1"/>
              </a:solidFill>
            </a:defRPr>
          </a:pPr>
          <a:endParaRPr lang="pl-PL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rok 2023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Arkusz1!$A$2:$A$4</c:f>
              <c:strCache>
                <c:ptCount val="3"/>
                <c:pt idx="0">
                  <c:v>liczba osób ogółem</c:v>
                </c:pt>
                <c:pt idx="1">
                  <c:v>liczba rodzin</c:v>
                </c:pt>
                <c:pt idx="2">
                  <c:v>liczba osób w rodzinach</c:v>
                </c:pt>
              </c:strCache>
            </c:strRef>
          </c:cat>
          <c:val>
            <c:numRef>
              <c:f>Arkusz1!$B$2:$B$4</c:f>
              <c:numCache>
                <c:formatCode>General</c:formatCode>
                <c:ptCount val="3"/>
                <c:pt idx="0">
                  <c:v>29</c:v>
                </c:pt>
                <c:pt idx="1">
                  <c:v>29</c:v>
                </c:pt>
                <c:pt idx="2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0F-4324-A2F4-97F7097B685D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rok 2024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Arkusz1!$A$2:$A$4</c:f>
              <c:strCache>
                <c:ptCount val="3"/>
                <c:pt idx="0">
                  <c:v>liczba osób ogółem</c:v>
                </c:pt>
                <c:pt idx="1">
                  <c:v>liczba rodzin</c:v>
                </c:pt>
                <c:pt idx="2">
                  <c:v>liczba osób w rodzinach</c:v>
                </c:pt>
              </c:strCache>
            </c:strRef>
          </c:cat>
          <c:val>
            <c:numRef>
              <c:f>Arkusz1!$C$2:$C$4</c:f>
              <c:numCache>
                <c:formatCode>General</c:formatCode>
                <c:ptCount val="3"/>
                <c:pt idx="0">
                  <c:v>26</c:v>
                </c:pt>
                <c:pt idx="1">
                  <c:v>26</c:v>
                </c:pt>
                <c:pt idx="2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B0F-4324-A2F4-97F7097B685D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rok 2025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Arkusz1!$A$2:$A$4</c:f>
              <c:strCache>
                <c:ptCount val="3"/>
                <c:pt idx="0">
                  <c:v>liczba osób ogółem</c:v>
                </c:pt>
                <c:pt idx="1">
                  <c:v>liczba rodzin</c:v>
                </c:pt>
                <c:pt idx="2">
                  <c:v>liczba osób w rodzinach</c:v>
                </c:pt>
              </c:strCache>
            </c:strRef>
          </c:cat>
          <c:val>
            <c:numRef>
              <c:f>Arkusz1!$D$2:$D$4</c:f>
              <c:numCache>
                <c:formatCode>General</c:formatCode>
                <c:ptCount val="3"/>
                <c:pt idx="0">
                  <c:v>28</c:v>
                </c:pt>
                <c:pt idx="1">
                  <c:v>28</c:v>
                </c:pt>
                <c:pt idx="2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B0F-4324-A2F4-97F7097B68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3329664"/>
        <c:axId val="153331200"/>
      </c:barChart>
      <c:catAx>
        <c:axId val="1533296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bg1"/>
                </a:solidFill>
              </a:defRPr>
            </a:pPr>
            <a:endParaRPr lang="pl-PL"/>
          </a:p>
        </c:txPr>
        <c:crossAx val="153331200"/>
        <c:crosses val="autoZero"/>
        <c:auto val="1"/>
        <c:lblAlgn val="ctr"/>
        <c:lblOffset val="100"/>
        <c:noMultiLvlLbl val="0"/>
      </c:catAx>
      <c:valAx>
        <c:axId val="1533312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bg1"/>
                </a:solidFill>
              </a:defRPr>
            </a:pPr>
            <a:endParaRPr lang="pl-PL"/>
          </a:p>
        </c:txPr>
        <c:crossAx val="153329664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200">
              <a:solidFill>
                <a:schemeClr val="bg1"/>
              </a:solidFill>
            </a:defRPr>
          </a:pPr>
          <a:endParaRPr lang="pl-PL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rok 2023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11 800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0878-4DC4-B62F-DC0324F11E8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Arkusz1!$A$2:$A$4</c:f>
              <c:strCache>
                <c:ptCount val="3"/>
                <c:pt idx="0">
                  <c:v>zasiłki stałe</c:v>
                </c:pt>
                <c:pt idx="1">
                  <c:v>zasiłki okresowe</c:v>
                </c:pt>
                <c:pt idx="2">
                  <c:v>zasiłki celowe</c:v>
                </c:pt>
              </c:strCache>
            </c:strRef>
          </c:cat>
          <c:val>
            <c:numRef>
              <c:f>Arkusz1!$B$2:$B$4</c:f>
              <c:numCache>
                <c:formatCode>#,##0</c:formatCode>
                <c:ptCount val="3"/>
                <c:pt idx="0">
                  <c:v>76505</c:v>
                </c:pt>
                <c:pt idx="1">
                  <c:v>11800</c:v>
                </c:pt>
                <c:pt idx="2">
                  <c:v>7248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05A-4375-9667-A02796D226EB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rok 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Arkusz1!$A$2:$A$4</c:f>
              <c:strCache>
                <c:ptCount val="3"/>
                <c:pt idx="0">
                  <c:v>zasiłki stałe</c:v>
                </c:pt>
                <c:pt idx="1">
                  <c:v>zasiłki okresowe</c:v>
                </c:pt>
                <c:pt idx="2">
                  <c:v>zasiłki celowe</c:v>
                </c:pt>
              </c:strCache>
            </c:strRef>
          </c:cat>
          <c:val>
            <c:numRef>
              <c:f>Arkusz1!$C$2:$C$4</c:f>
              <c:numCache>
                <c:formatCode>#,##0</c:formatCode>
                <c:ptCount val="3"/>
                <c:pt idx="0">
                  <c:v>95859</c:v>
                </c:pt>
                <c:pt idx="1">
                  <c:v>13743</c:v>
                </c:pt>
                <c:pt idx="2">
                  <c:v>5892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05A-4375-9667-A02796D226EB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rok 2025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14</a:t>
                    </a:r>
                    <a:r>
                      <a:rPr lang="en-US" baseline="0" dirty="0"/>
                      <a:t> 4</a:t>
                    </a:r>
                    <a:r>
                      <a:rPr lang="en-US" dirty="0"/>
                      <a:t>00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0878-4DC4-B62F-DC0324F11E8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Arkusz1!$A$2:$A$4</c:f>
              <c:strCache>
                <c:ptCount val="3"/>
                <c:pt idx="0">
                  <c:v>zasiłki stałe</c:v>
                </c:pt>
                <c:pt idx="1">
                  <c:v>zasiłki okresowe</c:v>
                </c:pt>
                <c:pt idx="2">
                  <c:v>zasiłki celowe</c:v>
                </c:pt>
              </c:strCache>
            </c:strRef>
          </c:cat>
          <c:val>
            <c:numRef>
              <c:f>Arkusz1!$D$2:$D$4</c:f>
              <c:numCache>
                <c:formatCode>#,##0</c:formatCode>
                <c:ptCount val="3"/>
                <c:pt idx="0">
                  <c:v>127973</c:v>
                </c:pt>
                <c:pt idx="1">
                  <c:v>15865</c:v>
                </c:pt>
                <c:pt idx="2">
                  <c:v>14400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05A-4375-9667-A02796D226E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561006432"/>
        <c:axId val="561004992"/>
      </c:barChart>
      <c:catAx>
        <c:axId val="5610064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61004992"/>
        <c:crosses val="autoZero"/>
        <c:auto val="1"/>
        <c:lblAlgn val="ctr"/>
        <c:lblOffset val="100"/>
        <c:noMultiLvlLbl val="0"/>
      </c:catAx>
      <c:valAx>
        <c:axId val="561004992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5610064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5007174006391643E-2"/>
          <c:y val="2.728947382603869E-2"/>
          <c:w val="0.8256720531921089"/>
          <c:h val="0.8907166378330019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rok 2023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Arkusz1!$A$2:$A$4</c:f>
              <c:strCache>
                <c:ptCount val="3"/>
                <c:pt idx="0">
                  <c:v>liczba osób ogółem</c:v>
                </c:pt>
                <c:pt idx="1">
                  <c:v>liczba rodzin</c:v>
                </c:pt>
                <c:pt idx="2">
                  <c:v>liczba osób w rodzinach</c:v>
                </c:pt>
              </c:strCache>
            </c:strRef>
          </c:cat>
          <c:val>
            <c:numRef>
              <c:f>Arkusz1!$B$2:$B$4</c:f>
              <c:numCache>
                <c:formatCode>General</c:formatCode>
                <c:ptCount val="3"/>
                <c:pt idx="0">
                  <c:v>42</c:v>
                </c:pt>
                <c:pt idx="1">
                  <c:v>24</c:v>
                </c:pt>
                <c:pt idx="2">
                  <c:v>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A6-491C-983E-E7A4BC7F41B7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rok 2024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Arkusz1!$A$2:$A$4</c:f>
              <c:strCache>
                <c:ptCount val="3"/>
                <c:pt idx="0">
                  <c:v>liczba osób ogółem</c:v>
                </c:pt>
                <c:pt idx="1">
                  <c:v>liczba rodzin</c:v>
                </c:pt>
                <c:pt idx="2">
                  <c:v>liczba osób w rodzinach</c:v>
                </c:pt>
              </c:strCache>
            </c:strRef>
          </c:cat>
          <c:val>
            <c:numRef>
              <c:f>Arkusz1!$C$2:$C$4</c:f>
              <c:numCache>
                <c:formatCode>General</c:formatCode>
                <c:ptCount val="3"/>
                <c:pt idx="0">
                  <c:v>36</c:v>
                </c:pt>
                <c:pt idx="1">
                  <c:v>24</c:v>
                </c:pt>
                <c:pt idx="2">
                  <c:v>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CA6-491C-983E-E7A4BC7F41B7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rok 2025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Arkusz1!$A$2:$A$4</c:f>
              <c:strCache>
                <c:ptCount val="3"/>
                <c:pt idx="0">
                  <c:v>liczba osób ogółem</c:v>
                </c:pt>
                <c:pt idx="1">
                  <c:v>liczba rodzin</c:v>
                </c:pt>
                <c:pt idx="2">
                  <c:v>liczba osób w rodzinach</c:v>
                </c:pt>
              </c:strCache>
            </c:strRef>
          </c:cat>
          <c:val>
            <c:numRef>
              <c:f>Arkusz1!$D$2:$D$4</c:f>
              <c:numCache>
                <c:formatCode>General</c:formatCode>
                <c:ptCount val="3"/>
                <c:pt idx="0">
                  <c:v>44</c:v>
                </c:pt>
                <c:pt idx="1">
                  <c:v>26</c:v>
                </c:pt>
                <c:pt idx="2">
                  <c:v>102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CA6-491C-983E-E7A4BC7F41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3428352"/>
        <c:axId val="153429888"/>
      </c:barChart>
      <c:catAx>
        <c:axId val="1534283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bg1"/>
                </a:solidFill>
              </a:defRPr>
            </a:pPr>
            <a:endParaRPr lang="pl-PL"/>
          </a:p>
        </c:txPr>
        <c:crossAx val="153429888"/>
        <c:crosses val="autoZero"/>
        <c:auto val="1"/>
        <c:lblAlgn val="ctr"/>
        <c:lblOffset val="100"/>
        <c:noMultiLvlLbl val="0"/>
      </c:catAx>
      <c:valAx>
        <c:axId val="1534298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bg1"/>
                </a:solidFill>
              </a:defRPr>
            </a:pPr>
            <a:endParaRPr lang="pl-PL"/>
          </a:p>
        </c:txPr>
        <c:crossAx val="153428352"/>
        <c:crosses val="autoZero"/>
        <c:crossBetween val="between"/>
      </c:valAx>
    </c:plotArea>
    <c:legend>
      <c:legendPos val="t"/>
      <c:overlay val="1"/>
      <c:txPr>
        <a:bodyPr/>
        <a:lstStyle/>
        <a:p>
          <a:pPr>
            <a:defRPr sz="1200">
              <a:solidFill>
                <a:schemeClr val="bg1"/>
              </a:solidFill>
            </a:defRPr>
          </a:pPr>
          <a:endParaRPr lang="pl-PL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5505249343832018E-2"/>
          <c:y val="3.5992125984251971E-2"/>
          <c:w val="0.91532808398950127"/>
          <c:h val="0.803790354330708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rok 2023</c:v>
                </c:pt>
              </c:strCache>
            </c:strRef>
          </c:tx>
          <c:spPr>
            <a:gradFill flip="none" rotWithShape="1">
              <a:gsLst>
                <a:gs pos="0">
                  <a:schemeClr val="accent1"/>
                </a:gs>
                <a:gs pos="75000">
                  <a:schemeClr val="accent1">
                    <a:lumMod val="60000"/>
                    <a:lumOff val="40000"/>
                  </a:schemeClr>
                </a:gs>
                <a:gs pos="51000">
                  <a:schemeClr val="accent1">
                    <a:alpha val="75000"/>
                  </a:schemeClr>
                </a:gs>
                <a:gs pos="100000">
                  <a:schemeClr val="accent1"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6.359498031496062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226-4B49-B4A8-5403C0A26FEB}"/>
                </c:ext>
              </c:extLst>
            </c:dLbl>
            <c:dLbl>
              <c:idx val="1"/>
              <c:layout>
                <c:manualLayout>
                  <c:x val="-4.1666666666665903E-3"/>
                  <c:y val="1.0949803149606299E-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226-4B49-B4A8-5403C0A26FE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koszt posiłków</c:v>
                </c:pt>
                <c:pt idx="1">
                  <c:v>koszt posiłków- program osłonowy</c:v>
                </c:pt>
              </c:strCache>
            </c:strRef>
          </c:cat>
          <c:val>
            <c:numRef>
              <c:f>Arkusz1!$B$2:$B$3</c:f>
              <c:numCache>
                <c:formatCode>General</c:formatCode>
                <c:ptCount val="2"/>
                <c:pt idx="0">
                  <c:v>29.282</c:v>
                </c:pt>
                <c:pt idx="1">
                  <c:v>14.808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26-4B49-B4A8-5403C0A26FEB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rok 2024</c:v>
                </c:pt>
              </c:strCache>
            </c:strRef>
          </c:tx>
          <c:spPr>
            <a:gradFill flip="none" rotWithShape="1">
              <a:gsLst>
                <a:gs pos="0">
                  <a:schemeClr val="accent2"/>
                </a:gs>
                <a:gs pos="75000">
                  <a:schemeClr val="accent2">
                    <a:lumMod val="60000"/>
                    <a:lumOff val="40000"/>
                  </a:schemeClr>
                </a:gs>
                <a:gs pos="51000">
                  <a:schemeClr val="accent2">
                    <a:alpha val="75000"/>
                  </a:schemeClr>
                </a:gs>
                <a:gs pos="100000">
                  <a:schemeClr val="accent2"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6.35949803149603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226-4B49-B4A8-5403C0A26FEB}"/>
                </c:ext>
              </c:extLst>
            </c:dLbl>
            <c:dLbl>
              <c:idx val="1"/>
              <c:layout>
                <c:manualLayout>
                  <c:x val="-4.1666666666666666E-3"/>
                  <c:y val="-3.015501968503994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226-4B49-B4A8-5403C0A26FE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koszt posiłków</c:v>
                </c:pt>
                <c:pt idx="1">
                  <c:v>koszt posiłków- program osłonowy</c:v>
                </c:pt>
              </c:strCache>
            </c:strRef>
          </c:cat>
          <c:val>
            <c:numRef>
              <c:f>Arkusz1!$C$2:$C$3</c:f>
              <c:numCache>
                <c:formatCode>General</c:formatCode>
                <c:ptCount val="2"/>
                <c:pt idx="0">
                  <c:v>24.812999999999999</c:v>
                </c:pt>
                <c:pt idx="1">
                  <c:v>16.021000000000001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226-4B49-B4A8-5403C0A26FEB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rok 2025</c:v>
                </c:pt>
              </c:strCache>
            </c:strRef>
          </c:tx>
          <c:spPr>
            <a:gradFill flip="none" rotWithShape="1">
              <a:gsLst>
                <a:gs pos="0">
                  <a:schemeClr val="accent3"/>
                </a:gs>
                <a:gs pos="75000">
                  <a:schemeClr val="accent3">
                    <a:lumMod val="60000"/>
                    <a:lumOff val="40000"/>
                  </a:schemeClr>
                </a:gs>
                <a:gs pos="51000">
                  <a:schemeClr val="accent3">
                    <a:alpha val="75000"/>
                  </a:schemeClr>
                </a:gs>
                <a:gs pos="100000">
                  <a:schemeClr val="accent3"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4.069143700787402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226-4B49-B4A8-5403C0A26FEB}"/>
                </c:ext>
              </c:extLst>
            </c:dLbl>
            <c:dLbl>
              <c:idx val="1"/>
              <c:layout>
                <c:manualLayout>
                  <c:x val="0"/>
                  <c:y val="-9.4414370078751617E-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>
                        <a:solidFill>
                          <a:schemeClr val="bg1"/>
                        </a:solidFill>
                      </a:rPr>
                      <a:t>12,940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A226-4B49-B4A8-5403C0A26FE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koszt posiłków</c:v>
                </c:pt>
                <c:pt idx="1">
                  <c:v>koszt posiłków- program osłonowy</c:v>
                </c:pt>
              </c:strCache>
            </c:strRef>
          </c:cat>
          <c:val>
            <c:numRef>
              <c:f>Arkusz1!$D$2:$D$3</c:f>
              <c:numCache>
                <c:formatCode>General</c:formatCode>
                <c:ptCount val="2"/>
                <c:pt idx="0">
                  <c:v>29.776</c:v>
                </c:pt>
                <c:pt idx="1">
                  <c:v>12.94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226-4B49-B4A8-5403C0A26FE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355"/>
        <c:overlap val="-70"/>
        <c:axId val="855511488"/>
        <c:axId val="855512568"/>
      </c:barChart>
      <c:catAx>
        <c:axId val="855511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855512568"/>
        <c:crosses val="autoZero"/>
        <c:auto val="1"/>
        <c:lblAlgn val="ctr"/>
        <c:lblOffset val="100"/>
        <c:noMultiLvlLbl val="0"/>
      </c:catAx>
      <c:valAx>
        <c:axId val="85551256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tx1">
                      <a:lumMod val="5000"/>
                      <a:lumOff val="95000"/>
                    </a:schemeClr>
                  </a:gs>
                  <a:gs pos="0">
                    <a:schemeClr val="tx1">
                      <a:lumMod val="25000"/>
                      <a:lumOff val="7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855511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29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/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alpha val="0"/>
            </a:schemeClr>
          </a:gs>
          <a:gs pos="50000">
            <a:schemeClr val="phClr"/>
          </a:gs>
        </a:gsLst>
        <a:lin ang="5400000" scaled="0"/>
      </a:gradFill>
      <a:sp3d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28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/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pattFill prst="ltDn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>
        <a:solidFill>
          <a:schemeClr val="phClr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/>
      </a:solidFill>
      <a:sp3d/>
    </cs:spPr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8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/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pattFill prst="ltDn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>
        <a:solidFill>
          <a:schemeClr val="phClr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/>
      </a:solidFill>
      <a:sp3d/>
    </cs:spPr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1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5000"/>
                <a:lumOff val="95000"/>
              </a:schemeClr>
            </a:gs>
            <a:gs pos="0">
              <a:schemeClr val="tx1">
                <a:lumMod val="25000"/>
                <a:lumOff val="7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5000"/>
                <a:lumOff val="95000"/>
              </a:schemeClr>
            </a:gs>
            <a:gs pos="0">
              <a:schemeClr val="tx1">
                <a:lumMod val="25000"/>
                <a:lumOff val="7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91">
  <cs:axisTitle>
    <cs:lnRef idx="0"/>
    <cs:fillRef idx="0"/>
    <cs:effectRef idx="0"/>
    <cs:fontRef idx="minor">
      <a:schemeClr val="lt1">
        <a:lumMod val="75000"/>
      </a:schemeClr>
    </cs:fontRef>
    <cs:defRPr sz="1197" kern="1200"/>
  </cs:axisTitle>
  <cs:categoryAxis>
    <cs:lnRef idx="0"/>
    <cs:fillRef idx="0"/>
    <cs:effectRef idx="0"/>
    <cs:fontRef idx="minor">
      <a:schemeClr val="lt1">
        <a:lumMod val="75000"/>
      </a:schemeClr>
    </cs:fontRef>
    <cs:defRPr sz="1197" kern="1200"/>
  </cs:categoryAxis>
  <cs:chartArea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6350" cap="flat" cmpd="sng" algn="ctr">
        <a:solidFill>
          <a:schemeClr val="dk1">
            <a:tint val="75000"/>
          </a:schemeClr>
        </a:solidFill>
        <a:round/>
      </a:ln>
    </cs:spPr>
    <cs:defRPr sz="1330" kern="1200"/>
  </cs:chartArea>
  <cs:dataLabel>
    <cs:lnRef idx="0"/>
    <cs:fillRef idx="0">
      <cs:styleClr val="auto"/>
    </cs:fillRef>
    <cs:effectRef idx="0"/>
    <cs:fontRef idx="minor">
      <a:schemeClr val="lt1"/>
    </cs:fontRef>
    <cs:spPr>
      <a:solidFill>
        <a:schemeClr val="phClr">
          <a:alpha val="30000"/>
        </a:schemeClr>
      </a:solidFill>
      <a:ln>
        <a:solidFill>
          <a:schemeClr val="lt1">
            <a:alpha val="50000"/>
          </a:schemeClr>
        </a:solidFill>
        <a:round/>
      </a:ln>
      <a:effectLst>
        <a:outerShdw blurRad="63500" dist="88900" dir="2700000" algn="tl" rotWithShape="0">
          <a:prstClr val="black">
            <a:alpha val="40000"/>
          </a:prstClr>
        </a:outerShdw>
      </a:effectLst>
    </cs:spPr>
    <cs:defRPr sz="1197" b="1" i="0" u="none" strike="noStrike" kern="1200" baseline="0"/>
  </cs:dataLabel>
  <cs:dataLabelCallout>
    <cs:lnRef idx="0"/>
    <cs:fillRef idx="0">
      <cs:styleClr val="auto"/>
    </cs:fillRef>
    <cs:effectRef idx="0"/>
    <cs:fontRef idx="minor">
      <a:schemeClr val="lt1"/>
    </cs:fontRef>
    <cs:spPr>
      <a:solidFill>
        <a:schemeClr val="phClr">
          <a:alpha val="30000"/>
        </a:schemeClr>
      </a:solidFill>
      <a:ln>
        <a:solidFill>
          <a:schemeClr val="lt1">
            <a:alpha val="50000"/>
          </a:schemeClr>
        </a:solidFill>
        <a:round/>
      </a:ln>
      <a:effectLst>
        <a:outerShdw blurRad="63500" dist="88900" dir="2700000" algn="tl" rotWithShape="0">
          <a:prstClr val="black">
            <a:alpha val="40000"/>
          </a:prstClr>
        </a:outerShdw>
      </a:effectLst>
    </cs:spPr>
    <cs:defRPr sz="1197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>
          <a:alpha val="88000"/>
        </a:schemeClr>
      </a:solidFill>
      <a:ln>
        <a:solidFill>
          <a:schemeClr val="phClr">
            <a:lumMod val="50000"/>
          </a:schemeClr>
        </a:solidFill>
      </a:ln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>
          <a:alpha val="88000"/>
        </a:schemeClr>
      </a:solidFill>
      <a:ln>
        <a:solidFill>
          <a:schemeClr val="phClr">
            <a:lumMod val="50000"/>
          </a:schemeClr>
        </a:solidFill>
      </a:ln>
      <a:scene3d>
        <a:camera prst="orthographicFront"/>
        <a:lightRig rig="threePt" dir="t"/>
      </a:scene3d>
      <a:sp3d prstMaterial="flat"/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dk1">
            <a:lumMod val="75000"/>
            <a:lumOff val="25000"/>
          </a:schemeClr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dk1">
            <a:lumMod val="50000"/>
            <a:lumOff val="50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7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solidFill>
        <a:schemeClr val="bg2">
          <a:lumMod val="75000"/>
          <a:alpha val="27000"/>
        </a:schemeClr>
      </a:solidFill>
      <a:sp3d/>
    </cs:spPr>
  </cs:floor>
  <cs:gridlineMajor>
    <cs:lnRef idx="0"/>
    <cs:fillRef idx="0"/>
    <cs:effectRef idx="0"/>
    <cs:fontRef idx="minor">
      <a:schemeClr val="tx1"/>
    </cs:fontRef>
    <cs:spPr>
      <a:ln w="9525">
        <a:solidFill>
          <a:schemeClr val="lt1">
            <a:lumMod val="50000"/>
          </a:schemeClr>
        </a:solidFill>
      </a:ln>
    </cs:spPr>
  </cs:gridlineMajor>
  <cs:gridlineMinor>
    <cs:lnRef idx="0"/>
    <cs:fillRef idx="0"/>
    <cs:effectRef idx="0"/>
    <cs:fontRef idx="minor">
      <a:schemeClr val="tx1"/>
    </cs:fontRef>
    <cs:spPr>
      <a:ln w="9525">
        <a:solidFill>
          <a:schemeClr val="lt1">
            <a:lumMod val="40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7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seriesLine>
  <cs:title>
    <cs:lnRef idx="0"/>
    <cs:fillRef idx="0"/>
    <cs:effectRef idx="0"/>
    <cs:fontRef idx="minor">
      <a:schemeClr val="lt1"/>
    </cs:fontRef>
    <cs:defRPr sz="2200" b="0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>
            <a:alpha val="50000"/>
          </a:schemeClr>
        </a:solidFill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85000"/>
        </a:schemeClr>
      </a:solidFill>
      <a:ln w="9525">
        <a:solidFill>
          <a:schemeClr val="dk1">
            <a:lumMod val="50000"/>
          </a:schemeClr>
        </a:solidFill>
        <a:round/>
      </a:ln>
    </cs:spPr>
  </cs:upBar>
  <cs:valueAxis>
    <cs:lnRef idx="0"/>
    <cs:fillRef idx="0"/>
    <cs:effectRef idx="0"/>
    <cs:fontRef idx="minor">
      <a:schemeClr val="lt1">
        <a:lumMod val="7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sp3d/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D32BD643-B3D4-58BB-C0A7-15BA4F2DBBB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5029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B0A1AB12-E89F-CD6F-FC5A-AD19BFEC6D8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5375" y="0"/>
            <a:ext cx="2918830" cy="495029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271D49AB-C407-46D5-A8BF-69B83CA3F7C8}" type="datetimeFigureOut">
              <a:rPr lang="pl-PL" smtClean="0"/>
              <a:t>13.04.2026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DFF338A9-4733-2BB5-8DD9-5EE4E6E3F21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371286"/>
            <a:ext cx="2918830" cy="49502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34952C6F-BFA9-5B2B-2511-2D53F5E6655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5375" y="9371286"/>
            <a:ext cx="2918830" cy="49502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F746F49C-E718-4619-ABC4-1161977701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23116553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5A913661-F0C4-442F-9350-BA2CC7B4C0CD}" type="datetimeFigureOut">
              <a:rPr lang="pl-PL" smtClean="0"/>
              <a:pPr/>
              <a:t>13.04.2026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3" tIns="45382" rIns="90763" bIns="45382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0763" tIns="45382" rIns="90763" bIns="45382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1" y="9371285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15375" y="9371285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F4FE169F-372A-46C3-B3DF-6138F6364E49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70336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96974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017026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60452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623426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873453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193545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3574937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1578456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7909087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00243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249616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5397269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4625180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62879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0677788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8064343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8519765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4704787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05575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5682633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324182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9820521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1524780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3901805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956142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3591375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7087397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169570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4870103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2039501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3312291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265334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6891330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90438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76239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28294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186728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53595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72572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6" name="Group 65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67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68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9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0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71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3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4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5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7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8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9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0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1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2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3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4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5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6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7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8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9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0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1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2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3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4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5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96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7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8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9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0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1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2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3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4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5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6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7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08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9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0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1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2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3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4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5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6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7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8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9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0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0238" y="1122363"/>
            <a:ext cx="6593681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0238" y="3602038"/>
            <a:ext cx="6593681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01052" y="5410202"/>
            <a:ext cx="2057400" cy="365125"/>
          </a:xfrm>
        </p:spPr>
        <p:txBody>
          <a:bodyPr/>
          <a:lstStyle/>
          <a:p>
            <a:fld id="{50979D22-0A93-46E8-834F-450B40D0C16E}" type="datetime1">
              <a:rPr lang="pl-PL" smtClean="0"/>
              <a:t>13.04.2026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00237" y="5410202"/>
            <a:ext cx="3843665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15603" y="5410200"/>
            <a:ext cx="578317" cy="365125"/>
          </a:xfrm>
        </p:spPr>
        <p:txBody>
          <a:bodyPr/>
          <a:lstStyle/>
          <a:p>
            <a:fld id="{31DD306C-4281-4E4E-8961-DD0CF74294A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0546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4304665"/>
            <a:ext cx="7434266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56058" y="606426"/>
            <a:ext cx="7434266" cy="3299778"/>
          </a:xfrm>
          <a:prstGeom prst="round2DiagRect">
            <a:avLst>
              <a:gd name="adj1" fmla="val 5101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4" y="5124020"/>
            <a:ext cx="7433144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31B19-C4DD-4B96-831E-B7841AE53DCD}" type="datetime1">
              <a:rPr lang="pl-PL" smtClean="0"/>
              <a:t>13.04.2026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D306C-4281-4E4E-8961-DD0CF74294A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5409898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93" y="609600"/>
            <a:ext cx="7429466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419600"/>
            <a:ext cx="7428344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31B19-C4DD-4B96-831E-B7841AE53DCD}" type="datetime1">
              <a:rPr lang="pl-PL" smtClean="0"/>
              <a:t>13.04.2026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D306C-4281-4E4E-8961-DD0CF74294A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698385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309919"/>
            <a:ext cx="74295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31B19-C4DD-4B96-831E-B7841AE53DCD}" type="datetime1">
              <a:rPr lang="pl-PL" smtClean="0"/>
              <a:t>13.04.2026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D306C-4281-4E4E-8961-DD0CF74294A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52" name="TextBox 51"/>
          <p:cNvSpPr txBox="1"/>
          <p:nvPr/>
        </p:nvSpPr>
        <p:spPr>
          <a:xfrm>
            <a:off x="696579" y="718458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817473" y="276497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90340901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2134042"/>
            <a:ext cx="74295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3" y="4657655"/>
            <a:ext cx="7428379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31B19-C4DD-4B96-831E-B7841AE53DCD}" type="datetime1">
              <a:rPr lang="pl-PL" smtClean="0"/>
              <a:t>13.04.2026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D306C-4281-4E4E-8961-DD0CF74294A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97392672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56060" y="609600"/>
            <a:ext cx="7429499" cy="19050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856058" y="2674463"/>
            <a:ext cx="2397674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856059" y="3360263"/>
            <a:ext cx="2396432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86075" y="2677635"/>
            <a:ext cx="238828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86075" y="3363435"/>
            <a:ext cx="238895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332" y="2674463"/>
            <a:ext cx="2396226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89332" y="3360263"/>
            <a:ext cx="2396226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31B19-C4DD-4B96-831E-B7841AE53DCD}" type="datetime1">
              <a:rPr lang="pl-PL" smtClean="0"/>
              <a:t>13.04.2026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D306C-4281-4E4E-8961-DD0CF74294A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1921263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56059" y="609600"/>
            <a:ext cx="7429499" cy="19050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856060" y="4404596"/>
            <a:ext cx="239643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56060" y="2666998"/>
            <a:ext cx="239643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856060" y="4980859"/>
            <a:ext cx="239643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66790" y="4404596"/>
            <a:ext cx="24003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66790" y="2666998"/>
            <a:ext cx="2399205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65695" y="4980857"/>
            <a:ext cx="24003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426" y="4404595"/>
            <a:ext cx="2393056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89332" y="2666998"/>
            <a:ext cx="2396227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89332" y="4980855"/>
            <a:ext cx="2396226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31B19-C4DD-4B96-831E-B7841AE53DCD}" type="datetime1">
              <a:rPr lang="pl-PL" smtClean="0"/>
              <a:t>13.04.2026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cap="all" baseline="0"/>
            </a:lvl1pPr>
          </a:lstStyle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D306C-4281-4E4E-8961-DD0CF74294A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11230496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C8885-03F8-4448-AA22-14AF116F6ADA}" type="datetime1">
              <a:rPr lang="pl-PL" smtClean="0"/>
              <a:t>13.04.2026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D306C-4281-4E4E-8961-DD0CF74294A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78356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1" y="609600"/>
            <a:ext cx="1503758" cy="5181601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6057" y="609600"/>
            <a:ext cx="5811443" cy="5181601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7E193-BDE0-40EC-AC74-71611F5281EB}" type="datetime1">
              <a:rPr lang="pl-PL" smtClean="0"/>
              <a:t>13.04.2026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D306C-4281-4E4E-8961-DD0CF74294A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83995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856060" y="2249487"/>
            <a:ext cx="7429499" cy="3541714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9" name="Date Placeholder 3"/>
          <p:cNvSpPr>
            <a:spLocks noGrp="1"/>
          </p:cNvSpPr>
          <p:nvPr>
            <p:ph type="dt" sz="half" idx="10"/>
          </p:nvPr>
        </p:nvSpPr>
        <p:spPr>
          <a:xfrm>
            <a:off x="5592691" y="5883277"/>
            <a:ext cx="2057400" cy="365125"/>
          </a:xfrm>
        </p:spPr>
        <p:txBody>
          <a:bodyPr/>
          <a:lstStyle/>
          <a:p>
            <a:fld id="{6E725EDF-A5AF-48D2-8CBE-70DDB03E5ADA}" type="datetime1">
              <a:rPr lang="pl-PL" smtClean="0"/>
              <a:t>13.04.2026</a:t>
            </a:fld>
            <a:endParaRPr lang="pl-PL"/>
          </a:p>
        </p:txBody>
      </p:sp>
      <p:sp>
        <p:nvSpPr>
          <p:cNvPr id="5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56059" y="5883276"/>
            <a:ext cx="4679482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5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7241" y="5883275"/>
            <a:ext cx="578317" cy="365125"/>
          </a:xfrm>
        </p:spPr>
        <p:txBody>
          <a:bodyPr/>
          <a:lstStyle/>
          <a:p>
            <a:fld id="{31DD306C-4281-4E4E-8961-DD0CF74294A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12827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1419227"/>
            <a:ext cx="74295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58" y="4424362"/>
            <a:ext cx="74295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DD70B-3CFF-421F-9FBB-38CC7531FAE2}" type="datetime1">
              <a:rPr lang="pl-PL" smtClean="0"/>
              <a:t>13.04.2026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D306C-4281-4E4E-8961-DD0CF74294A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01732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6058" y="2249486"/>
            <a:ext cx="3658792" cy="3541714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2249486"/>
            <a:ext cx="3656408" cy="3541714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6CA83-7E4D-4B8B-A14B-5C0B063FC211}" type="datetime1">
              <a:rPr lang="pl-PL" smtClean="0"/>
              <a:t>13.04.2026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D306C-4281-4E4E-8961-DD0CF74294A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1592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619127"/>
            <a:ext cx="7429500" cy="147796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8902" y="2249486"/>
            <a:ext cx="3435949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6058" y="3073398"/>
            <a:ext cx="3658793" cy="2717801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1992" y="2249485"/>
            <a:ext cx="3433565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073398"/>
            <a:ext cx="3656408" cy="2717801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8F2B0-9C93-450E-986A-7D47E063737D}" type="datetime1">
              <a:rPr lang="pl-PL" smtClean="0"/>
              <a:t>13.04.2026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D306C-4281-4E4E-8961-DD0CF74294A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30999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6852-87B6-4A3E-BEC7-98C732BF61F7}" type="datetime1">
              <a:rPr lang="pl-PL" smtClean="0"/>
              <a:t>13.04.2026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D306C-4281-4E4E-8961-DD0CF74294A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24450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30C46-8EDB-4B38-ACAB-04AA23343069}" type="datetime1">
              <a:rPr lang="pl-PL" smtClean="0"/>
              <a:t>13.04.2026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D306C-4281-4E4E-8961-DD0CF74294A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45133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029" y="609601"/>
            <a:ext cx="2892028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150" y="592666"/>
            <a:ext cx="4418407" cy="5198534"/>
          </a:xfrm>
        </p:spPr>
        <p:txBody>
          <a:bodyPr anchor="ctr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029" y="2249486"/>
            <a:ext cx="2892028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5E3B3-A8B6-4D61-93DF-A7103369B3AE}" type="datetime1">
              <a:rPr lang="pl-PL" smtClean="0"/>
              <a:t>13.04.2026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D306C-4281-4E4E-8961-DD0CF74294A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18733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1" y="609600"/>
            <a:ext cx="3753962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32866" y="609600"/>
            <a:ext cx="3452693" cy="5181602"/>
          </a:xfrm>
          <a:prstGeom prst="round2DiagRect">
            <a:avLst>
              <a:gd name="adj1" fmla="val 6074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/>
            </a:lvl1pPr>
          </a:lstStyle>
          <a:p>
            <a:pPr marL="0" lvl="0" indent="0">
              <a:buNone/>
            </a:pPr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9" y="2249486"/>
            <a:ext cx="3753964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A5757-BC89-4329-85D2-1A33553C4993}" type="datetime1">
              <a:rPr lang="pl-PL" smtClean="0"/>
              <a:t>13.04.2026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D306C-4281-4E4E-8961-DD0CF74294A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259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2000">
              <a:schemeClr val="accent5">
                <a:lumMod val="50000"/>
                <a:lumOff val="50000"/>
              </a:schemeClr>
            </a:gs>
            <a:gs pos="38000">
              <a:schemeClr val="accent5">
                <a:lumMod val="40000"/>
                <a:lumOff val="60000"/>
              </a:schemeClr>
            </a:gs>
            <a:gs pos="77000">
              <a:schemeClr val="accent5">
                <a:lumMod val="60000"/>
                <a:lumOff val="40000"/>
              </a:schemeClr>
            </a:gs>
            <a:gs pos="100000">
              <a:schemeClr val="accent5">
                <a:lumMod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9041774" cy="6858001"/>
            <a:chOff x="-14288" y="0"/>
            <a:chExt cx="9041774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8352798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60" y="2249487"/>
            <a:ext cx="74294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2691" y="588327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631B19-C4DD-4B96-831E-B7841AE53DCD}" type="datetime1">
              <a:rPr lang="pl-PL" smtClean="0"/>
              <a:t>13.04.2026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56059" y="5883276"/>
            <a:ext cx="46794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07241" y="5883275"/>
            <a:ext cx="578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DD306C-4281-4E4E-8961-DD0CF74294A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65304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00" r:id="rId1"/>
    <p:sldLayoutId id="2147484001" r:id="rId2"/>
    <p:sldLayoutId id="2147484002" r:id="rId3"/>
    <p:sldLayoutId id="2147484003" r:id="rId4"/>
    <p:sldLayoutId id="2147484004" r:id="rId5"/>
    <p:sldLayoutId id="2147484005" r:id="rId6"/>
    <p:sldLayoutId id="2147484006" r:id="rId7"/>
    <p:sldLayoutId id="2147484007" r:id="rId8"/>
    <p:sldLayoutId id="2147484008" r:id="rId9"/>
    <p:sldLayoutId id="2147484009" r:id="rId10"/>
    <p:sldLayoutId id="2147484010" r:id="rId11"/>
    <p:sldLayoutId id="2147484011" r:id="rId12"/>
    <p:sldLayoutId id="2147484012" r:id="rId13"/>
    <p:sldLayoutId id="2147484013" r:id="rId14"/>
    <p:sldLayoutId id="2147484014" r:id="rId15"/>
    <p:sldLayoutId id="2147484015" r:id="rId16"/>
    <p:sldLayoutId id="2147484016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1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Relationship Id="rId5" Type="http://schemas.openxmlformats.org/officeDocument/2006/relationships/chart" Target="../charts/chart18.xml"/><Relationship Id="rId4" Type="http://schemas.openxmlformats.org/officeDocument/2006/relationships/chart" Target="../charts/chart1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Relationship Id="rId5" Type="http://schemas.openxmlformats.org/officeDocument/2006/relationships/chart" Target="../charts/chart21.xml"/><Relationship Id="rId4" Type="http://schemas.openxmlformats.org/officeDocument/2006/relationships/chart" Target="../charts/chart20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-659136" y="5413224"/>
            <a:ext cx="8458200" cy="1222375"/>
          </a:xfrm>
        </p:spPr>
        <p:txBody>
          <a:bodyPr>
            <a:normAutofit fontScale="90000"/>
          </a:bodyPr>
          <a:lstStyle/>
          <a:p>
            <a:pPr algn="r"/>
            <a:r>
              <a:rPr lang="pl-PL" sz="2200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Opracowała:</a:t>
            </a:r>
            <a:br>
              <a:rPr lang="pl-PL" sz="2200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200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MONIKA BOROWSKA</a:t>
            </a:r>
            <a:br>
              <a:rPr lang="pl-PL" sz="2200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200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Kierownik GOPS Przesmyki</a:t>
            </a:r>
            <a:br>
              <a:rPr lang="pl-PL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04570" y="1084008"/>
            <a:ext cx="6934860" cy="914400"/>
          </a:xfrm>
        </p:spPr>
        <p:txBody>
          <a:bodyPr>
            <a:noAutofit/>
          </a:bodyPr>
          <a:lstStyle/>
          <a:p>
            <a:pPr algn="ctr"/>
            <a:r>
              <a:rPr lang="pl-PL" sz="2800" b="1" kern="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Ocena zasobów pomocy społecznej </a:t>
            </a:r>
            <a:br>
              <a:rPr lang="pl-PL" sz="2800" b="1" kern="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800" b="1" kern="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za rok 2025 dla gminy Przesmyki,  </a:t>
            </a:r>
            <a:br>
              <a:rPr lang="pl-PL" sz="2800" b="1" kern="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800" b="1" kern="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sprawozdanie z działalności </a:t>
            </a:r>
            <a:br>
              <a:rPr lang="pl-PL" sz="2800" b="1" kern="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800" b="1" kern="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Gminnego Ośrodka Pomocy Społecznej </a:t>
            </a:r>
            <a:br>
              <a:rPr lang="pl-PL" sz="2800" b="1" kern="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800" b="1" kern="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pl-PL" sz="2800" kern="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sz="2800" b="1" kern="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Przesmykach za 2025</a:t>
            </a:r>
            <a:r>
              <a:rPr lang="pl-PL" sz="2800" kern="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sz="2800" b="1" kern="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rok.</a:t>
            </a:r>
            <a:endParaRPr lang="pl-PL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64960" y="121960"/>
            <a:ext cx="6820560" cy="838200"/>
          </a:xfrm>
        </p:spPr>
        <p:txBody>
          <a:bodyPr>
            <a:noAutofit/>
          </a:bodyPr>
          <a:lstStyle/>
          <a:p>
            <a:pPr algn="ctr"/>
            <a:r>
              <a:rPr lang="pl-PL" sz="32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DANE O KORZYSTAJĄCYCH </a:t>
            </a:r>
            <a:br>
              <a:rPr lang="pl-PL" sz="32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pl-PL" sz="32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Z POMOCY SPOŁECZNEJ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44064" y="1144136"/>
            <a:ext cx="7876768" cy="5110880"/>
          </a:xfrm>
        </p:spPr>
        <p:txBody>
          <a:bodyPr>
            <a:normAutofit fontScale="25000" lnSpcReduction="20000"/>
          </a:bodyPr>
          <a:lstStyle/>
          <a:p>
            <a:pPr marL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l-PL" sz="5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Prawo do świadczeń z pomocy społecznej przysługuje osobom i rodzinom, które przy pomocy własnych środków, zasobów i możliwości nie są w stanie przezwyciężyć trudności i zaspokoić swoich podstawowych potrzeb życiowych. Najczęstszymi dysfunkcjami występującymi w rodzinach korzystających z pomocy  w 2025 r. były:</a:t>
            </a:r>
          </a:p>
          <a:p>
            <a:pPr algn="just">
              <a:lnSpc>
                <a:spcPct val="120000"/>
              </a:lnSpc>
              <a:buFont typeface="Wingdings" pitchFamily="2" charset="2"/>
              <a:buChar char="Ø"/>
            </a:pPr>
            <a:r>
              <a:rPr lang="pl-PL" sz="48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ubóstwo – 26 rodzin, 51 osób (26% rodzin objętych pomocą),</a:t>
            </a:r>
          </a:p>
          <a:p>
            <a:pPr algn="just">
              <a:lnSpc>
                <a:spcPct val="120000"/>
              </a:lnSpc>
              <a:buFont typeface="Wingdings" pitchFamily="2" charset="2"/>
              <a:buChar char="Ø"/>
            </a:pPr>
            <a:r>
              <a:rPr lang="pl-PL" sz="48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niepełnosprawność – 20 rodzin, 51 osób (20%),</a:t>
            </a:r>
          </a:p>
          <a:p>
            <a:pPr algn="just">
              <a:lnSpc>
                <a:spcPct val="120000"/>
              </a:lnSpc>
              <a:buFont typeface="Wingdings" pitchFamily="2" charset="2"/>
              <a:buChar char="Ø"/>
            </a:pPr>
            <a:r>
              <a:rPr lang="pl-PL" sz="48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długotrwała lub ciężka choroba – 17 rodzin, 37 osób (17%),</a:t>
            </a:r>
          </a:p>
          <a:p>
            <a:pPr algn="just">
              <a:lnSpc>
                <a:spcPct val="120000"/>
              </a:lnSpc>
              <a:buFont typeface="Wingdings" pitchFamily="2" charset="2"/>
              <a:buChar char="Ø"/>
            </a:pPr>
            <a:r>
              <a:rPr lang="pl-PL" sz="48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bezrobocie – 17 rodzin, 34 osoby (17%),</a:t>
            </a:r>
          </a:p>
          <a:p>
            <a:pPr algn="just">
              <a:lnSpc>
                <a:spcPct val="120000"/>
              </a:lnSpc>
              <a:buFont typeface="Wingdings" pitchFamily="2" charset="2"/>
              <a:buChar char="Ø"/>
            </a:pPr>
            <a:r>
              <a:rPr lang="pl-PL" sz="48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potrzeba ochrony macierzyństwa, w tym wielodzietności – 11 rodzin, 55 osób (11%),</a:t>
            </a:r>
          </a:p>
          <a:p>
            <a:pPr algn="just">
              <a:lnSpc>
                <a:spcPct val="120000"/>
              </a:lnSpc>
              <a:buFont typeface="Wingdings" pitchFamily="2" charset="2"/>
              <a:buChar char="Ø"/>
            </a:pPr>
            <a:r>
              <a:rPr lang="pl-PL" sz="48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alkoholizm – 7 rodzin,  22 osoby (7%),</a:t>
            </a:r>
          </a:p>
          <a:p>
            <a:pPr algn="just">
              <a:lnSpc>
                <a:spcPct val="120000"/>
              </a:lnSpc>
              <a:buFont typeface="Wingdings" pitchFamily="2" charset="2"/>
              <a:buChar char="Ø"/>
            </a:pPr>
            <a:r>
              <a:rPr lang="pl-PL" sz="48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bezradność w sprawach opiekuńczo-wychowawczych i prowadzenia gosp. domowego- </a:t>
            </a:r>
            <a:br>
              <a:rPr lang="pl-PL" sz="48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48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7 rodzin, 29 osób (7%).</a:t>
            </a:r>
          </a:p>
          <a:p>
            <a:pPr algn="just">
              <a:buNone/>
            </a:pPr>
            <a:r>
              <a:rPr lang="pl-PL" sz="48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pl-PL" sz="48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Dane za rok 2025 w porównaniu z danymi w latach poprzednich wskazują na utrzymujący się wysoki wskaźnik rodzin korzystających z powodu ubóstwa, niepełnosprawności i długotrwałej lub ciężkiej choroby i bezrobocia. Natomiast nieznacznie wzrosła liczba rodzin korzystających z powodu potrzeby ochrony macierzyństwa w tym wielodzietności oraz bezradności w sprawach opiekuńczo-wychowawczych i prowadzenia gospodarstwa domowego.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874128" y="90123"/>
            <a:ext cx="7696384" cy="841248"/>
          </a:xfrm>
        </p:spPr>
        <p:txBody>
          <a:bodyPr>
            <a:noAutofit/>
          </a:bodyPr>
          <a:lstStyle/>
          <a:p>
            <a:pPr algn="ctr"/>
            <a:r>
              <a:rPr lang="pl-PL" sz="32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POWODY UDZIELENIA POMOCY</a:t>
            </a:r>
            <a:br>
              <a:rPr lang="pl-PL" sz="32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pl-PL" sz="32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I WSPARCIA</a:t>
            </a:r>
            <a:endParaRPr lang="pl-PL" sz="3200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sz="half" idx="1"/>
          </p:nvPr>
        </p:nvSpPr>
        <p:spPr>
          <a:xfrm>
            <a:off x="964320" y="1084008"/>
            <a:ext cx="8478048" cy="5059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sz="1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Wykres 3. Liczba rodzin, które w latach 2023-2025 uzyskały pomoc i wsparcie</a:t>
            </a:r>
          </a:p>
          <a:p>
            <a:endParaRPr lang="pl-PL" dirty="0"/>
          </a:p>
        </p:txBody>
      </p:sp>
      <p:graphicFrame>
        <p:nvGraphicFramePr>
          <p:cNvPr id="8" name="Symbol zastępczy zawartości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24307657"/>
              </p:ext>
            </p:extLst>
          </p:nvPr>
        </p:nvGraphicFramePr>
        <p:xfrm>
          <a:off x="663680" y="1742629"/>
          <a:ext cx="7455871" cy="44592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Prostokąt 6"/>
          <p:cNvSpPr/>
          <p:nvPr/>
        </p:nvSpPr>
        <p:spPr>
          <a:xfrm>
            <a:off x="4591065" y="6198032"/>
            <a:ext cx="4572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pl-PL" sz="1100" i="1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Źródło: Gminny Ośrodek Pomocy Społecznej w Przesmykach</a:t>
            </a:r>
            <a:endParaRPr lang="pl-PL" sz="1100" dirty="0">
              <a:solidFill>
                <a:schemeClr val="bg1"/>
              </a:solidFill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64320" y="108278"/>
            <a:ext cx="7275488" cy="1035858"/>
          </a:xfrm>
        </p:spPr>
        <p:txBody>
          <a:bodyPr>
            <a:normAutofit/>
          </a:bodyPr>
          <a:lstStyle/>
          <a:p>
            <a:pPr algn="ctr"/>
            <a:r>
              <a:rPr lang="pl-PL" sz="28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UDZIELONA POMOC W LATACH </a:t>
            </a:r>
            <a:br>
              <a:rPr lang="pl-PL" sz="28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pl-PL" sz="28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2023-2025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943566" y="1193716"/>
            <a:ext cx="8716672" cy="4458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sz="1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Wykres 4. Osoby i rodziny, którym udzielono pomocy i wsparcia w latach 2023-2025</a:t>
            </a:r>
            <a:endParaRPr lang="pl-PL" sz="1400" b="1" dirty="0">
              <a:latin typeface="Times New Roman" pitchFamily="18" charset="0"/>
              <a:cs typeface="Times New Roman" pitchFamily="18" charset="0"/>
            </a:endParaRPr>
          </a:p>
          <a:p>
            <a:endParaRPr lang="pl-PL" dirty="0"/>
          </a:p>
        </p:txBody>
      </p:sp>
      <p:graphicFrame>
        <p:nvGraphicFramePr>
          <p:cNvPr id="6" name="Symbol zastępczy zawartości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02805021"/>
              </p:ext>
            </p:extLst>
          </p:nvPr>
        </p:nvGraphicFramePr>
        <p:xfrm>
          <a:off x="363040" y="1616316"/>
          <a:ext cx="7636256" cy="45157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Prostokąt 4"/>
          <p:cNvSpPr/>
          <p:nvPr/>
        </p:nvSpPr>
        <p:spPr>
          <a:xfrm>
            <a:off x="4586660" y="6291818"/>
            <a:ext cx="4572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pl-PL" sz="1100" i="1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Źródło: Gminny Ośrodek Pomocy Społecznej w Przesmykach</a:t>
            </a:r>
            <a:endParaRPr lang="pl-PL" sz="1100" dirty="0">
              <a:solidFill>
                <a:schemeClr val="bg1"/>
              </a:solidFill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04832" y="121960"/>
            <a:ext cx="6553952" cy="838200"/>
          </a:xfrm>
        </p:spPr>
        <p:txBody>
          <a:bodyPr>
            <a:noAutofit/>
          </a:bodyPr>
          <a:lstStyle/>
          <a:p>
            <a:pPr algn="ctr"/>
            <a:r>
              <a:rPr lang="pl-PL" sz="32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UDZIELANIE ŚWIADCZEŃ </a:t>
            </a:r>
            <a:br>
              <a:rPr lang="pl-PL" sz="32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pl-PL" sz="32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Z POMOCY SPOŁECZNEJ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44064" y="1084008"/>
            <a:ext cx="7756512" cy="5411520"/>
          </a:xfrm>
        </p:spPr>
        <p:txBody>
          <a:bodyPr>
            <a:normAutofit fontScale="47500" lnSpcReduction="20000"/>
          </a:bodyPr>
          <a:lstStyle/>
          <a:p>
            <a:pPr marL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pl-PL" sz="25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Prawo do świadczeń z pomocy społecznej przysługuje osobom i rodzinom, które spełniają warunki określone w art. 8 ust. 1 lub ust. 3 ustawy o pomocy społecznej z 2004 r. przy jednoczesnym wystąpieniu co najmniej jednego z powodów określonych w art. 7 w/w ustawy.</a:t>
            </a:r>
          </a:p>
          <a:p>
            <a:pPr marL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pl-PL" sz="25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Miesięczny dochód osoby lub rodziny ubiegającej się o pomoc nie może być wyższy od kwoty tzw. kryterium dochodowego, które od stycznia 2025 r.  do końca grudnia 2025 r. wynosiło odpowiednio:</a:t>
            </a:r>
          </a:p>
          <a:p>
            <a:pPr marL="0" algn="just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l-PL" sz="25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dla osoby samotnie gospodarującej</a:t>
            </a:r>
            <a:r>
              <a:rPr lang="pl-PL" sz="25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dochód nie przekraczający kwoty </a:t>
            </a:r>
            <a:r>
              <a:rPr lang="pl-PL" sz="25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1010 zł</a:t>
            </a:r>
            <a:r>
              <a:rPr lang="pl-PL" sz="25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algn="just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l-PL" sz="25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dla osoby w rodzinie</a:t>
            </a:r>
            <a:r>
              <a:rPr lang="pl-PL" sz="25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dochód na osobę w rodzinie nie przekraczający kwoty </a:t>
            </a:r>
            <a:r>
              <a:rPr lang="pl-PL" sz="25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823 zł</a:t>
            </a:r>
            <a:r>
              <a:rPr lang="pl-PL" sz="25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pl-PL" sz="25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endParaRPr lang="pl-PL" sz="25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pl-PL" sz="25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pl-PL" sz="25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Wywiad środowiskowy wraz z niezbędną dokumentacją jest podstawą do wydania decyzji administracyjnej, w której określona zostaje forma przyznanej pomocy. W 2025 r. pracownicy socjalni przeprowadzili ogółem </a:t>
            </a:r>
            <a:r>
              <a:rPr lang="pl-PL" sz="25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101 wywiadów,</a:t>
            </a:r>
            <a:r>
              <a:rPr lang="pl-PL" sz="25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w tym: </a:t>
            </a:r>
            <a:r>
              <a:rPr lang="pl-PL" sz="25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96 rodzinnych wywiadów środowiskowych (w 52 rodzinach), </a:t>
            </a:r>
            <a:r>
              <a:rPr lang="pl-PL" sz="25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ponadto </a:t>
            </a:r>
            <a:r>
              <a:rPr lang="pl-PL" sz="25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 wywiadów środowiskowych </a:t>
            </a:r>
            <a:r>
              <a:rPr lang="pl-PL" sz="25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na zlecenie innych OPS.</a:t>
            </a:r>
          </a:p>
          <a:p>
            <a:pPr marL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pl-PL" sz="25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pl-PL" sz="25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W 2025 r. z zakresu pomocy społecznej wydano </a:t>
            </a:r>
            <a:r>
              <a:rPr lang="pl-PL" sz="25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103 decyzje administracyjne </a:t>
            </a:r>
            <a:r>
              <a:rPr lang="pl-PL" sz="25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dotyczące udzielanej pomocy finansowej i rzeczowej, w tym </a:t>
            </a:r>
            <a:r>
              <a:rPr lang="pl-PL" sz="25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 decyzję </a:t>
            </a:r>
            <a:r>
              <a:rPr lang="pl-PL" sz="25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dotyczącą usług opiekuńczych, </a:t>
            </a:r>
            <a:r>
              <a:rPr lang="pl-PL" sz="25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 decyzje </a:t>
            </a:r>
            <a:r>
              <a:rPr lang="pl-PL" sz="25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dotyczące prawa do świadczeń opieki zdrowotnej i </a:t>
            </a:r>
            <a:r>
              <a:rPr lang="pl-PL" sz="25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9 decyzji </a:t>
            </a:r>
            <a:r>
              <a:rPr lang="pl-PL" sz="25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dotyczących stypendiów szkolnych. Od decyzji administracyjnej GOPS z zakresu pomocy społecznej 2025 r. nie wpłynęło </a:t>
            </a:r>
            <a:r>
              <a:rPr lang="pl-PL" sz="25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żadne odwołanie</a:t>
            </a:r>
            <a:r>
              <a:rPr lang="pl-PL" sz="25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385216" y="271790"/>
            <a:ext cx="7034976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WYWIADY ŚRODOWISKOWE </a:t>
            </a:r>
            <a:br>
              <a:rPr lang="pl-PL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pl-PL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W LATACH 2023-2025</a:t>
            </a:r>
            <a:br>
              <a:rPr lang="pl-PL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084576" y="1261325"/>
            <a:ext cx="8658432" cy="4810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sz="1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Wykres 5. Osoby i rodziny, z którymi przeprowadzono wywiad środowiskowy</a:t>
            </a:r>
            <a:endParaRPr lang="pl-PL" sz="1400" b="1" dirty="0">
              <a:latin typeface="Times New Roman" pitchFamily="18" charset="0"/>
              <a:cs typeface="Times New Roman" pitchFamily="18" charset="0"/>
            </a:endParaRPr>
          </a:p>
          <a:p>
            <a:endParaRPr lang="pl-PL" dirty="0"/>
          </a:p>
        </p:txBody>
      </p:sp>
      <p:graphicFrame>
        <p:nvGraphicFramePr>
          <p:cNvPr id="6" name="Symbol zastępczy zawartości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246000116"/>
              </p:ext>
            </p:extLst>
          </p:nvPr>
        </p:nvGraphicFramePr>
        <p:xfrm>
          <a:off x="663680" y="1976486"/>
          <a:ext cx="8086272" cy="41181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Prostokąt 4"/>
          <p:cNvSpPr/>
          <p:nvPr/>
        </p:nvSpPr>
        <p:spPr>
          <a:xfrm>
            <a:off x="4584480" y="6324600"/>
            <a:ext cx="4572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pl-PL" sz="1100" i="1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Źródło: Gminny Ośrodek Pomocy Społecznej w Przesmykach</a:t>
            </a:r>
            <a:endParaRPr lang="pl-PL" sz="1100" dirty="0">
              <a:solidFill>
                <a:schemeClr val="bg1"/>
              </a:solidFill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325088" y="121960"/>
            <a:ext cx="7155232" cy="1322816"/>
          </a:xfrm>
        </p:spPr>
        <p:txBody>
          <a:bodyPr>
            <a:normAutofit/>
          </a:bodyPr>
          <a:lstStyle/>
          <a:p>
            <a:pPr algn="ctr"/>
            <a:r>
              <a:rPr lang="pl-PL" sz="32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FORMY REALIZOWANYCH ŚWIADCZEŃ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44704" y="1685288"/>
            <a:ext cx="6974848" cy="4208960"/>
          </a:xfrm>
        </p:spPr>
        <p:txBody>
          <a:bodyPr>
            <a:normAutofit fontScale="92500" lnSpcReduction="10000"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pl-PL" sz="24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Gminny Ośrodek Pomocy Społecznej w Przesmykach udzielał pomocy potrzebującym mieszkańcom gminy realizując świadczenia z pomocy społecznej w formie:</a:t>
            </a:r>
          </a:p>
          <a:p>
            <a:pPr marL="0" algn="just">
              <a:spcBef>
                <a:spcPts val="0"/>
              </a:spcBef>
              <a:buNone/>
            </a:pPr>
            <a:endParaRPr lang="pl-PL" sz="24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pl-PL" sz="2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Świadczeń pieniężnych </a:t>
            </a:r>
            <a:r>
              <a:rPr lang="pl-PL" sz="24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(zasiłek stały, zasiłek okresowy i zasiłek celowy), z których w 2025 r. skorzystało </a:t>
            </a:r>
            <a:r>
              <a:rPr lang="pl-PL" sz="2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l-PL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pl-PL" sz="2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rodzin </a:t>
            </a:r>
            <a:r>
              <a:rPr lang="pl-PL" sz="24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l-PL" sz="2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37 osób w rodzinach</a:t>
            </a:r>
            <a:r>
              <a:rPr lang="pl-PL" sz="24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0" indent="0" algn="just">
              <a:spcBef>
                <a:spcPts val="0"/>
              </a:spcBef>
              <a:buNone/>
            </a:pPr>
            <a:endParaRPr lang="pl-PL" sz="24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pl-PL" sz="2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Świadczeń niepieniężnych </a:t>
            </a:r>
            <a:r>
              <a:rPr lang="pl-PL" sz="24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(posiłek, ubranie, schronienie, usługi opiekuńcze), z których w 2025 r. skorzystało </a:t>
            </a:r>
            <a:r>
              <a:rPr lang="pl-PL" sz="2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26 rodzin </a:t>
            </a:r>
            <a:r>
              <a:rPr lang="pl-PL" sz="24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l-PL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102</a:t>
            </a:r>
            <a:r>
              <a:rPr lang="pl-PL" sz="2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osoby w rodzinach</a:t>
            </a:r>
            <a:r>
              <a:rPr lang="pl-PL" sz="24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44704" y="112970"/>
            <a:ext cx="7215360" cy="1288665"/>
          </a:xfrm>
        </p:spPr>
        <p:txBody>
          <a:bodyPr>
            <a:normAutofit/>
          </a:bodyPr>
          <a:lstStyle/>
          <a:p>
            <a:pPr algn="ctr"/>
            <a:r>
              <a:rPr lang="pl-PL" sz="28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ŚWIADCZENIA PIENIĘŻNE Z POMOCY SPOŁECZNEJ UDZIELONE W LATACH 2023-2025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904192" y="1357971"/>
            <a:ext cx="8718560" cy="4458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sz="1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Wykres 6. Osoby i rodziny, którym przyznano świadczenie pieniężne w latach 2023-2025</a:t>
            </a:r>
          </a:p>
          <a:p>
            <a:endParaRPr lang="pl-PL" dirty="0"/>
          </a:p>
        </p:txBody>
      </p:sp>
      <p:graphicFrame>
        <p:nvGraphicFramePr>
          <p:cNvPr id="6" name="Symbol zastępczy zawartości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7814307"/>
              </p:ext>
            </p:extLst>
          </p:nvPr>
        </p:nvGraphicFramePr>
        <p:xfrm>
          <a:off x="874278" y="1803827"/>
          <a:ext cx="7395443" cy="43297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Prostokąt 4"/>
          <p:cNvSpPr/>
          <p:nvPr/>
        </p:nvSpPr>
        <p:spPr>
          <a:xfrm>
            <a:off x="4572000" y="6293477"/>
            <a:ext cx="4572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pl-PL" sz="1100" i="1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Źródło: Gminny Ośrodek Pomocy Społecznej w Przesmykach</a:t>
            </a:r>
            <a:endParaRPr lang="pl-PL" sz="1100" dirty="0">
              <a:solidFill>
                <a:schemeClr val="bg1"/>
              </a:solidFill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44704" y="324863"/>
            <a:ext cx="7034976" cy="841248"/>
          </a:xfrm>
        </p:spPr>
        <p:txBody>
          <a:bodyPr>
            <a:noAutofit/>
          </a:bodyPr>
          <a:lstStyle/>
          <a:p>
            <a:pPr algn="ctr"/>
            <a:r>
              <a:rPr lang="pl-PL" sz="28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ŚWIADCZENIA PIENIĘŻNE Z POMOCY SPOŁECZNEJ UDZIELONE W LATACH 2023-2025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325088" y="1441791"/>
            <a:ext cx="8658432" cy="4458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sz="1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Wykres 7. Kwota świadczeń pieniężnych w złotych</a:t>
            </a:r>
          </a:p>
        </p:txBody>
      </p:sp>
      <p:sp>
        <p:nvSpPr>
          <p:cNvPr id="5" name="Prostokąt 4"/>
          <p:cNvSpPr/>
          <p:nvPr/>
        </p:nvSpPr>
        <p:spPr>
          <a:xfrm>
            <a:off x="4451744" y="6276608"/>
            <a:ext cx="4572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pl-PL" sz="1100" i="1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Źródło: Gminny Ośrodek Pomocy Społecznej w Przesmykach</a:t>
            </a:r>
            <a:endParaRPr lang="pl-PL" sz="1100" dirty="0">
              <a:solidFill>
                <a:schemeClr val="bg1"/>
              </a:solidFill>
              <a:latin typeface="Arial" pitchFamily="34" charset="0"/>
            </a:endParaRPr>
          </a:p>
        </p:txBody>
      </p:sp>
      <p:graphicFrame>
        <p:nvGraphicFramePr>
          <p:cNvPr id="9" name="Wykres 8">
            <a:extLst>
              <a:ext uri="{FF2B5EF4-FFF2-40B4-BE49-F238E27FC236}">
                <a16:creationId xmlns:a16="http://schemas.microsoft.com/office/drawing/2014/main" id="{B945CF1C-571A-2F67-9456-1FF3466211C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68691649"/>
              </p:ext>
            </p:extLst>
          </p:nvPr>
        </p:nvGraphicFramePr>
        <p:xfrm>
          <a:off x="1325088" y="1887647"/>
          <a:ext cx="6294912" cy="4226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04192" y="182088"/>
            <a:ext cx="7335616" cy="901920"/>
          </a:xfrm>
        </p:spPr>
        <p:txBody>
          <a:bodyPr>
            <a:noAutofit/>
          </a:bodyPr>
          <a:lstStyle/>
          <a:p>
            <a:pPr algn="ctr"/>
            <a:r>
              <a:rPr lang="pl-PL" sz="24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ŚWIADCZENIA NIEPIENIĘŻNE </a:t>
            </a:r>
            <a:br>
              <a:rPr lang="pl-PL" sz="24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pl-PL" sz="24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Z POMOCY SPOŁECZNEJ UDZIELONE W LATACH 2023-2025</a:t>
            </a: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912312" y="1402705"/>
            <a:ext cx="8598304" cy="5059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sz="1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Wykres 8. Osoby i rodziny, którym przyznano świadczenie niepieniężne w latach 2023-2025</a:t>
            </a:r>
          </a:p>
          <a:p>
            <a:endParaRPr lang="pl-PL" dirty="0"/>
          </a:p>
        </p:txBody>
      </p:sp>
      <p:graphicFrame>
        <p:nvGraphicFramePr>
          <p:cNvPr id="6" name="Symbol zastępczy zawartości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971514256"/>
              </p:ext>
            </p:extLst>
          </p:nvPr>
        </p:nvGraphicFramePr>
        <p:xfrm>
          <a:off x="904192" y="1805544"/>
          <a:ext cx="8119552" cy="39481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Prostokąt 4"/>
          <p:cNvSpPr/>
          <p:nvPr/>
        </p:nvSpPr>
        <p:spPr>
          <a:xfrm>
            <a:off x="4451744" y="6025713"/>
            <a:ext cx="4572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pl-PL" sz="1100" i="1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Źródło: Gminny Ośrodek Pomocy Społecznej w Przesmykach</a:t>
            </a:r>
            <a:endParaRPr lang="pl-PL" sz="1100" dirty="0">
              <a:solidFill>
                <a:schemeClr val="bg1"/>
              </a:solidFill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3808" y="182600"/>
            <a:ext cx="7696384" cy="1031360"/>
          </a:xfrm>
        </p:spPr>
        <p:txBody>
          <a:bodyPr>
            <a:noAutofit/>
          </a:bodyPr>
          <a:lstStyle/>
          <a:p>
            <a:pPr algn="ctr"/>
            <a:r>
              <a:rPr lang="pl-PL" sz="24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ŚWIADCZENIA NIEPIENIĘŻNE </a:t>
            </a:r>
            <a:br>
              <a:rPr lang="pl-PL" sz="24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pl-PL" sz="24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Z POMOCY SPOŁECZNEJ UDZIELONE </a:t>
            </a:r>
            <a:br>
              <a:rPr lang="pl-PL" sz="24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pl-PL" sz="24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W LATACH 2023-2025</a:t>
            </a: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084576" y="1504904"/>
            <a:ext cx="8778688" cy="4458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sz="1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Wykres 9. Kwota świadczeń niepieniężnych w złotych</a:t>
            </a:r>
          </a:p>
          <a:p>
            <a:endParaRPr lang="pl-PL" dirty="0"/>
          </a:p>
        </p:txBody>
      </p:sp>
      <p:sp>
        <p:nvSpPr>
          <p:cNvPr id="5" name="Prostokąt 4"/>
          <p:cNvSpPr/>
          <p:nvPr/>
        </p:nvSpPr>
        <p:spPr>
          <a:xfrm>
            <a:off x="4391616" y="6413790"/>
            <a:ext cx="4572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pl-PL" sz="1100" i="1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Źródło: Gminny Ośrodek Pomocy Społecznej w Przesmykach</a:t>
            </a:r>
            <a:endParaRPr lang="pl-PL" sz="1100" dirty="0">
              <a:solidFill>
                <a:schemeClr val="bg1"/>
              </a:solidFill>
              <a:latin typeface="Arial" pitchFamily="34" charset="0"/>
            </a:endParaRPr>
          </a:p>
        </p:txBody>
      </p:sp>
      <p:graphicFrame>
        <p:nvGraphicFramePr>
          <p:cNvPr id="10" name="Wykres 9">
            <a:extLst>
              <a:ext uri="{FF2B5EF4-FFF2-40B4-BE49-F238E27FC236}">
                <a16:creationId xmlns:a16="http://schemas.microsoft.com/office/drawing/2014/main" id="{5F03862F-CDA0-9CAF-BA5D-8E05E3D1168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81950195"/>
              </p:ext>
            </p:extLst>
          </p:nvPr>
        </p:nvGraphicFramePr>
        <p:xfrm>
          <a:off x="1445344" y="195076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57250" y="0"/>
            <a:ext cx="7623070" cy="1685288"/>
          </a:xfrm>
        </p:spPr>
        <p:txBody>
          <a:bodyPr>
            <a:normAutofit/>
          </a:bodyPr>
          <a:lstStyle/>
          <a:p>
            <a:pPr algn="ctr"/>
            <a:r>
              <a:rPr lang="pl-PL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PODSTAWA PRAWNA</a:t>
            </a:r>
            <a:endParaRPr lang="pl-PL" dirty="0">
              <a:solidFill>
                <a:schemeClr val="accent3">
                  <a:lumMod val="75000"/>
                </a:schemeClr>
              </a:solidFill>
              <a:effectLst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83546" y="1495893"/>
            <a:ext cx="7596774" cy="4097715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pl-PL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Na podstawie art. 16a ustawy z dnia 12 marca 2004 r. o pomocy społecznej (t. j. Dz.U. z 2025 r., poz. 1214 ze zm.) gmina ma corocznie obowiązek przygotowania i przedstawienia do 30 kwietnia Radzie Gminy Oceny Zasobów Pomocy Społecznej. </a:t>
            </a:r>
          </a:p>
          <a:p>
            <a:pPr algn="just"/>
            <a:r>
              <a:rPr lang="pl-PL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Ocena zasobów zawiera dane demograficzne i statystyczne, które ukazują lokalną sytuację społeczno-demograficzną oraz niezbędne do realizacji kwestie społeczne. Ocena wraz z rekomendacjami jest podstawą do planowania budżetu na rok następny.</a:t>
            </a:r>
          </a:p>
          <a:p>
            <a:pPr algn="just"/>
            <a:r>
              <a:rPr lang="pl-PL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Przygotowanie „Oceny zasobów pomocy społecznej” dokonywane jest za pośrednictwem internetowej Centralnej Aplikacji Statystycznej (CAS), dzięki której przesyłane są dane do Mazowieckiego Centrum Polityki Społecznej. 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83936" y="362472"/>
            <a:ext cx="7769560" cy="838200"/>
          </a:xfrm>
        </p:spPr>
        <p:txBody>
          <a:bodyPr>
            <a:noAutofit/>
          </a:bodyPr>
          <a:lstStyle/>
          <a:p>
            <a:pPr algn="ctr"/>
            <a:r>
              <a:rPr lang="pl-PL" sz="28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ŚWIADCZENIA REALIZOWANE PRZEZ GMINNY OŚRODEK POMOCY SPOŁECZNEJ W PRZESMYKACH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44064" y="1565032"/>
            <a:ext cx="7516000" cy="4750112"/>
          </a:xfrm>
        </p:spPr>
        <p:txBody>
          <a:bodyPr>
            <a:normAutofit fontScale="32500" lnSpcReduction="20000"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pl-PL" sz="5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pl-PL" sz="49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Gminny Ośrodek Pomocy Społecznej w Przesmykach realizuje świadczenia z pomocy społecznej, w tym:</a:t>
            </a:r>
          </a:p>
          <a:p>
            <a:pPr marL="0" algn="just">
              <a:spcBef>
                <a:spcPts val="0"/>
              </a:spcBef>
              <a:buNone/>
            </a:pPr>
            <a:endParaRPr lang="pl-PL" sz="37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pl-PL" sz="37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zadania własne gminy o charakterze obowiązkowym – finansowane z budżetu państwa (dotacja celowa) oraz z budżetu gminy (środki własne gminy):</a:t>
            </a:r>
          </a:p>
          <a:p>
            <a:pPr marL="0" indent="0" algn="just">
              <a:spcBef>
                <a:spcPts val="0"/>
              </a:spcBef>
              <a:buNone/>
            </a:pPr>
            <a:endParaRPr lang="pl-PL" sz="37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</a:pPr>
            <a:r>
              <a:rPr lang="pl-PL" sz="37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Przyznawanie i wypłacanie zasiłków okresowych</a:t>
            </a:r>
          </a:p>
          <a:p>
            <a:pPr marL="0" algn="just">
              <a:spcBef>
                <a:spcPts val="0"/>
              </a:spcBef>
            </a:pPr>
            <a:r>
              <a:rPr lang="pl-PL" sz="37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Przyznawanie i wypłacanie zasiłków celowych</a:t>
            </a:r>
          </a:p>
          <a:p>
            <a:pPr marL="0" algn="just">
              <a:spcBef>
                <a:spcPts val="0"/>
              </a:spcBef>
            </a:pPr>
            <a:r>
              <a:rPr lang="pl-PL" sz="37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Przyznawanie i wypłacanie zasiłków stałych</a:t>
            </a:r>
          </a:p>
          <a:p>
            <a:pPr marL="0" algn="just">
              <a:spcBef>
                <a:spcPts val="0"/>
              </a:spcBef>
            </a:pPr>
            <a:r>
              <a:rPr lang="pl-PL" sz="37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Przyznawanie i wypłacanie stypendiów szkolnych</a:t>
            </a:r>
          </a:p>
          <a:p>
            <a:pPr marL="0" algn="just">
              <a:spcBef>
                <a:spcPts val="0"/>
              </a:spcBef>
            </a:pPr>
            <a:r>
              <a:rPr lang="pl-PL" sz="37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Opłacanie składek na ubezpieczenie zdrowotne od zasiłków stałych</a:t>
            </a:r>
          </a:p>
          <a:p>
            <a:pPr marL="0" algn="just">
              <a:spcBef>
                <a:spcPts val="0"/>
              </a:spcBef>
            </a:pPr>
            <a:r>
              <a:rPr lang="pl-PL" sz="37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Dożywianie dzieci w ramach Rządowego Programu „Posiłek w szkole i w domu”</a:t>
            </a:r>
          </a:p>
          <a:p>
            <a:pPr marL="0" algn="just">
              <a:spcBef>
                <a:spcPts val="0"/>
              </a:spcBef>
            </a:pPr>
            <a:r>
              <a:rPr lang="pl-PL" sz="37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Praca socjalna rozumiana jako działalność zawodowa, skierowana na pomoc osobom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pl-PL" sz="37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i rodzinom we wzmocnieniu lub odzyskaniu zdolności do funkcjonowania w społeczeństwie</a:t>
            </a:r>
          </a:p>
          <a:p>
            <a:pPr marL="0" algn="just">
              <a:spcBef>
                <a:spcPts val="0"/>
              </a:spcBef>
              <a:buFont typeface="Wingdings" pitchFamily="2" charset="2"/>
              <a:buChar char="Ø"/>
            </a:pPr>
            <a:endParaRPr lang="pl-PL" sz="37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pl-PL" sz="37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zadania zlecone gminie z zakresu administracji rządowej – finansowane z dotacji celowej wojewody:</a:t>
            </a:r>
          </a:p>
          <a:p>
            <a:pPr marL="0" indent="0" algn="just">
              <a:spcBef>
                <a:spcPts val="0"/>
              </a:spcBef>
              <a:buNone/>
            </a:pPr>
            <a:endParaRPr lang="pl-PL" sz="37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</a:pPr>
            <a:r>
              <a:rPr lang="pl-PL" sz="37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Opłacanie składek na ubezpieczenie zdrowotne od świadczeń pielęgnacyjnych</a:t>
            </a:r>
          </a:p>
          <a:p>
            <a:pPr marL="0" algn="just">
              <a:spcBef>
                <a:spcPts val="0"/>
              </a:spcBef>
            </a:pPr>
            <a:r>
              <a:rPr lang="pl-PL" sz="37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Przyznawanie specjalistycznych usług opiekuńczych</a:t>
            </a:r>
          </a:p>
          <a:p>
            <a:pPr marL="0" algn="just">
              <a:spcBef>
                <a:spcPts val="0"/>
              </a:spcBef>
            </a:pPr>
            <a:r>
              <a:rPr lang="pl-PL" sz="37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Przyznawanie i wypłacanie świadczeń rodzinnych</a:t>
            </a:r>
          </a:p>
          <a:p>
            <a:pPr marL="0" algn="just">
              <a:spcBef>
                <a:spcPts val="0"/>
              </a:spcBef>
            </a:pPr>
            <a:r>
              <a:rPr lang="pl-PL" sz="37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Przyznawanie i wypłacanie świadczeń z funduszu alimentacyjnego</a:t>
            </a:r>
          </a:p>
          <a:p>
            <a:pPr marL="0" algn="just">
              <a:spcBef>
                <a:spcPts val="0"/>
              </a:spcBef>
              <a:buNone/>
            </a:pPr>
            <a:endParaRPr lang="pl-PL" sz="37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pl-PL" sz="37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zadania wynikające z innych ustaw i porozumień.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4448" y="428170"/>
            <a:ext cx="7455872" cy="841248"/>
          </a:xfrm>
        </p:spPr>
        <p:txBody>
          <a:bodyPr>
            <a:noAutofit/>
          </a:bodyPr>
          <a:lstStyle/>
          <a:p>
            <a:pPr algn="ctr"/>
            <a:r>
              <a:rPr lang="pl-PL" sz="24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WYDATKI BUDŻETOWE </a:t>
            </a:r>
            <a:br>
              <a:rPr lang="pl-PL" sz="24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pl-PL" sz="24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REALIZOWANE PRZEZ GMINNY OŚRODEK POMOCY SPOŁECZNEJ </a:t>
            </a:r>
            <a:br>
              <a:rPr lang="pl-PL" sz="24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pl-PL" sz="24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W PRZESMYKACH W LATACH 2023-2025</a:t>
            </a: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218116" y="1949140"/>
            <a:ext cx="8811431" cy="57581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sz="1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Wykres 10. Poniesione wydatki w złotych</a:t>
            </a:r>
          </a:p>
          <a:p>
            <a:endParaRPr lang="pl-PL" dirty="0"/>
          </a:p>
        </p:txBody>
      </p:sp>
      <p:sp>
        <p:nvSpPr>
          <p:cNvPr id="5" name="Prostokąt 4"/>
          <p:cNvSpPr/>
          <p:nvPr/>
        </p:nvSpPr>
        <p:spPr>
          <a:xfrm>
            <a:off x="4451744" y="6299025"/>
            <a:ext cx="4572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pl-PL" sz="1100" i="1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Źródło: Gminny Ośrodek Pomocy Społecznej w Przesmykach</a:t>
            </a:r>
            <a:endParaRPr lang="pl-PL" sz="1100" dirty="0">
              <a:solidFill>
                <a:schemeClr val="bg1"/>
              </a:solidFill>
              <a:latin typeface="Arial" pitchFamily="34" charset="0"/>
            </a:endParaRPr>
          </a:p>
        </p:txBody>
      </p:sp>
      <p:graphicFrame>
        <p:nvGraphicFramePr>
          <p:cNvPr id="10" name="Wykres 9">
            <a:extLst>
              <a:ext uri="{FF2B5EF4-FFF2-40B4-BE49-F238E27FC236}">
                <a16:creationId xmlns:a16="http://schemas.microsoft.com/office/drawing/2014/main" id="{BF977D2C-C412-4FB8-B19D-1F5C8716CBD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8373543"/>
              </p:ext>
            </p:extLst>
          </p:nvPr>
        </p:nvGraphicFramePr>
        <p:xfrm>
          <a:off x="1524000" y="218356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84576" y="185259"/>
            <a:ext cx="7335616" cy="1143000"/>
          </a:xfrm>
        </p:spPr>
        <p:txBody>
          <a:bodyPr>
            <a:noAutofit/>
          </a:bodyPr>
          <a:lstStyle/>
          <a:p>
            <a:pPr algn="ctr"/>
            <a:r>
              <a:rPr lang="pl-PL" sz="24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WYDATKI BUDŻETOWE </a:t>
            </a:r>
            <a:br>
              <a:rPr lang="pl-PL" sz="24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pl-PL" sz="24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REALIZOWANE PRZEZ GMINNY OŚRODEK POMOCY SPOŁECZNEJ </a:t>
            </a:r>
            <a:br>
              <a:rPr lang="pl-PL" sz="24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pl-PL" sz="24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W PRZESMYKACH W LATACH 2023-2025</a:t>
            </a: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264960" y="1731005"/>
            <a:ext cx="8716672" cy="5059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sz="1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Wykres 11. Źródła finansowania GOPS oraz poniesione wydatki  w złotych</a:t>
            </a:r>
          </a:p>
          <a:p>
            <a:endParaRPr lang="pl-PL" dirty="0"/>
          </a:p>
        </p:txBody>
      </p:sp>
      <p:graphicFrame>
        <p:nvGraphicFramePr>
          <p:cNvPr id="6" name="Symbol zastępczy zawartości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416899987"/>
              </p:ext>
            </p:extLst>
          </p:nvPr>
        </p:nvGraphicFramePr>
        <p:xfrm>
          <a:off x="1095321" y="2106184"/>
          <a:ext cx="6896781" cy="3908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Prostokąt 4"/>
          <p:cNvSpPr/>
          <p:nvPr/>
        </p:nvSpPr>
        <p:spPr>
          <a:xfrm>
            <a:off x="4391616" y="6258878"/>
            <a:ext cx="4572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pl-PL" sz="1100" i="1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Źródło: Gminny Ośrodek Pomocy Społecznej w Przesmykach</a:t>
            </a:r>
            <a:endParaRPr lang="pl-PL" sz="1100" dirty="0">
              <a:solidFill>
                <a:schemeClr val="bg1"/>
              </a:solidFill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376965" y="98068"/>
            <a:ext cx="7236406" cy="1143000"/>
          </a:xfrm>
        </p:spPr>
        <p:txBody>
          <a:bodyPr>
            <a:noAutofit/>
          </a:bodyPr>
          <a:lstStyle/>
          <a:p>
            <a:pPr algn="ctr"/>
            <a:r>
              <a:rPr lang="pl-PL" sz="2000" b="1" spc="3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WYKONANIE BUDŻETU GMINNEGO OŚRODKA POMOCY SPOŁECZNEJ WPRZESMYKACH </a:t>
            </a:r>
            <a:br>
              <a:rPr lang="pl-PL" sz="2000" b="1" spc="3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pl-PL" sz="2000" b="1" spc="3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W LATACH 2024-2025</a:t>
            </a:r>
            <a:endParaRPr lang="pl-PL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233408" y="1680450"/>
            <a:ext cx="3088109" cy="3880772"/>
          </a:xfrm>
        </p:spPr>
        <p:txBody>
          <a:bodyPr/>
          <a:lstStyle/>
          <a:p>
            <a:pPr algn="ctr">
              <a:buNone/>
            </a:pPr>
            <a:endParaRPr lang="pl-PL" sz="2400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pl-PL" sz="2000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Rok 2025 – 2.314.639 zł</a:t>
            </a:r>
          </a:p>
          <a:p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1075599" y="1743470"/>
            <a:ext cx="3088110" cy="3880773"/>
          </a:xfrm>
        </p:spPr>
        <p:txBody>
          <a:bodyPr/>
          <a:lstStyle/>
          <a:p>
            <a:pPr algn="ctr">
              <a:buNone/>
            </a:pPr>
            <a:endParaRPr lang="pl-PL" sz="2400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pl-PL" sz="2000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Rok 2024 – 2.576.563 zł</a:t>
            </a:r>
          </a:p>
          <a:p>
            <a:endParaRPr lang="pl-PL" dirty="0"/>
          </a:p>
        </p:txBody>
      </p:sp>
      <p:graphicFrame>
        <p:nvGraphicFramePr>
          <p:cNvPr id="6" name="Symbol zastępczy zawartości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7321342"/>
              </p:ext>
            </p:extLst>
          </p:nvPr>
        </p:nvGraphicFramePr>
        <p:xfrm>
          <a:off x="654953" y="2562905"/>
          <a:ext cx="3942197" cy="36829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Prostokąt 6"/>
          <p:cNvSpPr/>
          <p:nvPr/>
        </p:nvSpPr>
        <p:spPr>
          <a:xfrm>
            <a:off x="4617560" y="6443677"/>
            <a:ext cx="4572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pl-PL" sz="1100" i="1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Źródło: Gminny Ośrodek Pomocy Społecznej w Przesmykach</a:t>
            </a:r>
            <a:endParaRPr lang="pl-PL" sz="1100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1468939" y="1589582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pl-PL" sz="1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Wykres 12. Wydatki  w złotych  i źródła ich finansowania</a:t>
            </a:r>
            <a:endParaRPr lang="pl-PL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10" name="Symbol zastępczy zawartości 11">
            <a:extLst>
              <a:ext uri="{FF2B5EF4-FFF2-40B4-BE49-F238E27FC236}">
                <a16:creationId xmlns:a16="http://schemas.microsoft.com/office/drawing/2014/main" id="{8DE0745D-F2CC-E170-C325-5E9BAB92A9A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9584426"/>
              </p:ext>
            </p:extLst>
          </p:nvPr>
        </p:nvGraphicFramePr>
        <p:xfrm>
          <a:off x="4995168" y="2365114"/>
          <a:ext cx="3995811" cy="38807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1204832" y="95276"/>
            <a:ext cx="7155232" cy="1143000"/>
          </a:xfrm>
        </p:spPr>
        <p:txBody>
          <a:bodyPr>
            <a:noAutofit/>
          </a:bodyPr>
          <a:lstStyle/>
          <a:p>
            <a:pPr algn="ctr"/>
            <a:r>
              <a:rPr lang="pl-PL" sz="20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WYKONANIE BUDŻETU GMINNEGO OŚRODKA POMOCY SPOŁECZNEJ </a:t>
            </a:r>
            <a:br>
              <a:rPr lang="pl-PL" sz="20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pl-PL" sz="20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W PRZESMYKACH </a:t>
            </a:r>
            <a:br>
              <a:rPr lang="pl-PL" sz="20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pl-PL" sz="20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W LATACH 2024-2025</a:t>
            </a:r>
            <a:endParaRPr lang="pl-PL" sz="2000" dirty="0"/>
          </a:p>
        </p:txBody>
      </p:sp>
      <p:sp>
        <p:nvSpPr>
          <p:cNvPr id="11" name="Prostokąt 10"/>
          <p:cNvSpPr/>
          <p:nvPr/>
        </p:nvSpPr>
        <p:spPr>
          <a:xfrm>
            <a:off x="4690322" y="6546146"/>
            <a:ext cx="4572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pl-PL" sz="1100" i="1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Źródło: Gminny Ośrodek Pomocy Społecznej w Przesmykach</a:t>
            </a:r>
            <a:endParaRPr lang="pl-PL" sz="1100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2" name="Prostokąt 11"/>
          <p:cNvSpPr/>
          <p:nvPr/>
        </p:nvSpPr>
        <p:spPr>
          <a:xfrm>
            <a:off x="723808" y="1394247"/>
            <a:ext cx="583241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Wykres 13. Wydatki  na zadania zlecone z dotacji budżetu państwa</a:t>
            </a:r>
            <a:endParaRPr lang="pl-PL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18" name="Wykres 17">
            <a:extLst>
              <a:ext uri="{FF2B5EF4-FFF2-40B4-BE49-F238E27FC236}">
                <a16:creationId xmlns:a16="http://schemas.microsoft.com/office/drawing/2014/main" id="{7EAF19A8-D968-ABA3-D352-83D8937E259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01864937"/>
              </p:ext>
            </p:extLst>
          </p:nvPr>
        </p:nvGraphicFramePr>
        <p:xfrm>
          <a:off x="572521" y="1811133"/>
          <a:ext cx="4058640" cy="49515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id="{948FD2F0-58AA-C47E-3699-10C9A72E45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69352910"/>
              </p:ext>
            </p:extLst>
          </p:nvPr>
        </p:nvGraphicFramePr>
        <p:xfrm>
          <a:off x="4582328" y="1857995"/>
          <a:ext cx="3788064" cy="46899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50399" y="155372"/>
            <a:ext cx="6794464" cy="1143000"/>
          </a:xfrm>
        </p:spPr>
        <p:txBody>
          <a:bodyPr>
            <a:noAutofit/>
          </a:bodyPr>
          <a:lstStyle/>
          <a:p>
            <a:pPr algn="ctr"/>
            <a:r>
              <a:rPr lang="pl-PL" sz="24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WYKONANIE BUDŻETU GMINNEGO OŚRODKA POMOCY SPOŁECZNEJ </a:t>
            </a:r>
            <a:br>
              <a:rPr lang="pl-PL" sz="24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pl-PL" sz="24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W PRZESMYKACH </a:t>
            </a:r>
            <a:br>
              <a:rPr lang="pl-PL" sz="24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pl-PL" sz="24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W LATACH 202</a:t>
            </a:r>
            <a:r>
              <a:rPr lang="pl-PL" sz="2400" b="1" spc="300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pl-PL" sz="24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-2025</a:t>
            </a: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331488" y="2097767"/>
            <a:ext cx="4191000" cy="4158288"/>
          </a:xfrm>
        </p:spPr>
        <p:txBody>
          <a:bodyPr/>
          <a:lstStyle/>
          <a:p>
            <a:pPr algn="ctr">
              <a:buNone/>
            </a:pPr>
            <a:r>
              <a:rPr lang="pl-PL" sz="2000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Rok 2025 – 335 853 zł</a:t>
            </a:r>
          </a:p>
          <a:p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5418" y="2111869"/>
            <a:ext cx="4343400" cy="4158288"/>
          </a:xfrm>
        </p:spPr>
        <p:txBody>
          <a:bodyPr/>
          <a:lstStyle/>
          <a:p>
            <a:pPr algn="ctr">
              <a:buNone/>
            </a:pPr>
            <a:r>
              <a:rPr lang="pl-PL" sz="2000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Rok 2024 – 266 115 zł</a:t>
            </a:r>
          </a:p>
          <a:p>
            <a:endParaRPr lang="pl-PL" dirty="0"/>
          </a:p>
        </p:txBody>
      </p:sp>
      <p:sp>
        <p:nvSpPr>
          <p:cNvPr id="5" name="Prostokąt 4"/>
          <p:cNvSpPr/>
          <p:nvPr/>
        </p:nvSpPr>
        <p:spPr>
          <a:xfrm>
            <a:off x="964320" y="1551232"/>
            <a:ext cx="63735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Wykres 14. Wydatki na zadania własne dotowane z budżetu państwa</a:t>
            </a:r>
            <a:endParaRPr lang="pl-PL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4545352" y="6570030"/>
            <a:ext cx="4572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pl-PL" sz="1100" i="1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Źródło: Gminny Ośrodek Pomocy Społecznej w Przesmykach</a:t>
            </a:r>
            <a:endParaRPr lang="pl-PL" sz="1100" dirty="0">
              <a:solidFill>
                <a:schemeClr val="bg1"/>
              </a:solidFill>
              <a:latin typeface="Arial" pitchFamily="34" charset="0"/>
            </a:endParaRPr>
          </a:p>
        </p:txBody>
      </p:sp>
      <p:graphicFrame>
        <p:nvGraphicFramePr>
          <p:cNvPr id="7" name="Symbol zastępczy zawartości 8"/>
          <p:cNvGraphicFramePr>
            <a:graphicFrameLocks/>
          </p:cNvGraphicFramePr>
          <p:nvPr/>
        </p:nvGraphicFramePr>
        <p:xfrm>
          <a:off x="483296" y="2647336"/>
          <a:ext cx="4040188" cy="3705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Symbol zastępczy zawartości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0224759"/>
              </p:ext>
            </p:extLst>
          </p:nvPr>
        </p:nvGraphicFramePr>
        <p:xfrm>
          <a:off x="755394" y="2580012"/>
          <a:ext cx="4335546" cy="39148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Symbol zastępczy zawartości 9">
            <a:extLst>
              <a:ext uri="{FF2B5EF4-FFF2-40B4-BE49-F238E27FC236}">
                <a16:creationId xmlns:a16="http://schemas.microsoft.com/office/drawing/2014/main" id="{0EFA84A1-96D2-A640-6C89-CC09446D868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1048464"/>
              </p:ext>
            </p:extLst>
          </p:nvPr>
        </p:nvGraphicFramePr>
        <p:xfrm>
          <a:off x="4471464" y="2498241"/>
          <a:ext cx="4335546" cy="39148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44704" y="216904"/>
            <a:ext cx="6974848" cy="1143000"/>
          </a:xfrm>
        </p:spPr>
        <p:txBody>
          <a:bodyPr>
            <a:noAutofit/>
          </a:bodyPr>
          <a:lstStyle/>
          <a:p>
            <a:pPr algn="ctr"/>
            <a:r>
              <a:rPr lang="pl-PL" sz="24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WYKONANIE BUDŻETU GMINNEGO OŚRODKA POMOCY SPOŁECZNEJ </a:t>
            </a:r>
            <a:br>
              <a:rPr lang="pl-PL" sz="24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pl-PL" sz="24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W PRZESMYKACH </a:t>
            </a:r>
            <a:br>
              <a:rPr lang="pl-PL" sz="24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pl-PL" sz="24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W LATACH 2024-2025</a:t>
            </a:r>
            <a:endParaRPr lang="pl-PL" sz="2400" dirty="0"/>
          </a:p>
        </p:txBody>
      </p:sp>
      <p:sp>
        <p:nvSpPr>
          <p:cNvPr id="7" name="Symbol zastępczy tekstu 4"/>
          <p:cNvSpPr>
            <a:spLocks noGrp="1"/>
          </p:cNvSpPr>
          <p:nvPr>
            <p:ph sz="half" idx="1"/>
          </p:nvPr>
        </p:nvSpPr>
        <p:spPr>
          <a:xfrm>
            <a:off x="4701236" y="1826407"/>
            <a:ext cx="4191000" cy="427831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l-PL" sz="2000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Rok 2025 – 654 324 zł</a:t>
            </a:r>
          </a:p>
          <a:p>
            <a:pPr algn="ctr">
              <a:buNone/>
            </a:pPr>
            <a:endParaRPr lang="pl-PL" sz="2000" b="1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92918" y="1791709"/>
            <a:ext cx="4343400" cy="427854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l-PL" sz="2000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Rok 2024 – 640 403 zł</a:t>
            </a:r>
          </a:p>
          <a:p>
            <a:endParaRPr lang="pl-PL" dirty="0"/>
          </a:p>
        </p:txBody>
      </p:sp>
      <p:sp>
        <p:nvSpPr>
          <p:cNvPr id="5" name="Prostokąt 4"/>
          <p:cNvSpPr/>
          <p:nvPr/>
        </p:nvSpPr>
        <p:spPr>
          <a:xfrm>
            <a:off x="1024448" y="1503040"/>
            <a:ext cx="679446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Wykres 15. Wydatki  na zadania własne ponoszone  ze środków własnych gminy</a:t>
            </a:r>
            <a:endParaRPr lang="pl-PL" sz="1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302912" y="6617713"/>
            <a:ext cx="4572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pl-PL" sz="1100" i="1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Źródło: Gminny Ośrodek Pomocy Społecznej w Przesmykach</a:t>
            </a:r>
            <a:endParaRPr lang="pl-PL" sz="1100" dirty="0">
              <a:solidFill>
                <a:schemeClr val="bg1"/>
              </a:solidFill>
              <a:latin typeface="Arial" pitchFamily="34" charset="0"/>
            </a:endParaRPr>
          </a:p>
        </p:txBody>
      </p:sp>
      <p:graphicFrame>
        <p:nvGraphicFramePr>
          <p:cNvPr id="8" name="Symbol zastępczy zawartości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4004634"/>
              </p:ext>
            </p:extLst>
          </p:nvPr>
        </p:nvGraphicFramePr>
        <p:xfrm>
          <a:off x="3997169" y="2180105"/>
          <a:ext cx="5652032" cy="46992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Symbol zastępczy zawartości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66855433"/>
              </p:ext>
            </p:extLst>
          </p:nvPr>
        </p:nvGraphicFramePr>
        <p:xfrm>
          <a:off x="1144704" y="2646608"/>
          <a:ext cx="3968448" cy="3994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" name="Symbol zastępczy zawartości 9">
            <a:extLst>
              <a:ext uri="{FF2B5EF4-FFF2-40B4-BE49-F238E27FC236}">
                <a16:creationId xmlns:a16="http://schemas.microsoft.com/office/drawing/2014/main" id="{8F1A648C-C727-EE38-909B-BD7EB90C15C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9854893"/>
              </p:ext>
            </p:extLst>
          </p:nvPr>
        </p:nvGraphicFramePr>
        <p:xfrm>
          <a:off x="173095" y="2175351"/>
          <a:ext cx="5652032" cy="46992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44704" y="145987"/>
            <a:ext cx="7335616" cy="841248"/>
          </a:xfrm>
        </p:spPr>
        <p:txBody>
          <a:bodyPr>
            <a:noAutofit/>
          </a:bodyPr>
          <a:lstStyle/>
          <a:p>
            <a:pPr algn="ctr"/>
            <a:r>
              <a:rPr lang="pl-PL" sz="28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REALIZACJA ZADAŃ ZLECONYCH </a:t>
            </a:r>
            <a:br>
              <a:rPr lang="pl-PL" sz="28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pl-PL" sz="28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W LATACH 2023-2025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44064" y="1093663"/>
            <a:ext cx="7636256" cy="505984"/>
          </a:xfrm>
        </p:spPr>
        <p:txBody>
          <a:bodyPr>
            <a:normAutofit fontScale="85000" lnSpcReduction="20000"/>
          </a:bodyPr>
          <a:lstStyle/>
          <a:p>
            <a:pPr marL="0">
              <a:spcBef>
                <a:spcPts val="0"/>
              </a:spcBef>
              <a:buNone/>
            </a:pPr>
            <a:r>
              <a:rPr lang="pl-PL" sz="15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Wykres 16. Kwoty przeznaczone na realizację świadczeń rodzinnych (z wyłączeniem świadczeń opiekuńczych) w złotych</a:t>
            </a:r>
          </a:p>
          <a:p>
            <a:endParaRPr lang="pl-PL" dirty="0"/>
          </a:p>
        </p:txBody>
      </p:sp>
      <p:sp>
        <p:nvSpPr>
          <p:cNvPr id="5" name="Prostokąt 4"/>
          <p:cNvSpPr/>
          <p:nvPr/>
        </p:nvSpPr>
        <p:spPr>
          <a:xfrm>
            <a:off x="4572000" y="6450403"/>
            <a:ext cx="4572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pl-PL" sz="1100" i="1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Źródło: Gminny Ośrodek Pomocy Społecznej w Przesmykach</a:t>
            </a:r>
            <a:endParaRPr lang="pl-PL" sz="1100" dirty="0">
              <a:solidFill>
                <a:schemeClr val="bg1"/>
              </a:solidFill>
              <a:latin typeface="Arial" pitchFamily="34" charset="0"/>
            </a:endParaRPr>
          </a:p>
        </p:txBody>
      </p:sp>
      <p:graphicFrame>
        <p:nvGraphicFramePr>
          <p:cNvPr id="10" name="Wykres 9">
            <a:extLst>
              <a:ext uri="{FF2B5EF4-FFF2-40B4-BE49-F238E27FC236}">
                <a16:creationId xmlns:a16="http://schemas.microsoft.com/office/drawing/2014/main" id="{751BCF31-0238-2749-EAC2-137407B7B09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40765381"/>
              </p:ext>
            </p:extLst>
          </p:nvPr>
        </p:nvGraphicFramePr>
        <p:xfrm>
          <a:off x="435625" y="1612523"/>
          <a:ext cx="8272750" cy="41985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84576" y="163581"/>
            <a:ext cx="7215360" cy="736856"/>
          </a:xfrm>
        </p:spPr>
        <p:txBody>
          <a:bodyPr>
            <a:noAutofit/>
          </a:bodyPr>
          <a:lstStyle/>
          <a:p>
            <a:pPr algn="ctr"/>
            <a:r>
              <a:rPr lang="pl-PL" sz="28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REALIZACJA ZADAŃ ZLECONYCH </a:t>
            </a:r>
            <a:br>
              <a:rPr lang="pl-PL" sz="28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pl-PL" sz="28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W LATACH 2023-2025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084576" y="1105267"/>
            <a:ext cx="8778688" cy="4458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sz="1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Wykres 17. Kwoty przeznaczone na realizację świadczeń opiekuńczych w złotych</a:t>
            </a:r>
          </a:p>
        </p:txBody>
      </p:sp>
      <p:graphicFrame>
        <p:nvGraphicFramePr>
          <p:cNvPr id="6" name="Symbol zastępczy zawartości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592178621"/>
              </p:ext>
            </p:extLst>
          </p:nvPr>
        </p:nvGraphicFramePr>
        <p:xfrm>
          <a:off x="844064" y="1625160"/>
          <a:ext cx="7215360" cy="4364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Prostokąt 4"/>
          <p:cNvSpPr/>
          <p:nvPr/>
        </p:nvSpPr>
        <p:spPr>
          <a:xfrm>
            <a:off x="4580965" y="6452657"/>
            <a:ext cx="4572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pl-PL" sz="1100" i="1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Źródło: Gminny Ośrodek Pomocy Społecznej w Przesmykach</a:t>
            </a:r>
            <a:endParaRPr lang="pl-PL" sz="1100" dirty="0">
              <a:solidFill>
                <a:schemeClr val="bg1"/>
              </a:solidFill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325088" y="121960"/>
            <a:ext cx="6613385" cy="841248"/>
          </a:xfrm>
        </p:spPr>
        <p:txBody>
          <a:bodyPr>
            <a:noAutofit/>
          </a:bodyPr>
          <a:lstStyle/>
          <a:p>
            <a:pPr algn="ctr"/>
            <a:r>
              <a:rPr lang="pl-PL" sz="28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REALIZACJA ZADAŃ </a:t>
            </a:r>
            <a:br>
              <a:rPr lang="pl-PL" sz="28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pl-PL" sz="28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W LATACH 2023-2025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162491" y="1082986"/>
            <a:ext cx="6764638" cy="360768"/>
          </a:xfrm>
        </p:spPr>
        <p:txBody>
          <a:bodyPr>
            <a:normAutofit fontScale="25000" lnSpcReduction="20000"/>
          </a:bodyPr>
          <a:lstStyle/>
          <a:p>
            <a:pPr marL="0" lvl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pl-PL" sz="56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Wykres 18. Składki na ubezpieczenie zdrowotne od świadczeń pielęgnacyjnych </a:t>
            </a:r>
            <a:br>
              <a:rPr lang="pl-PL" sz="56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pl-PL" sz="56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 specjalnego zasiłku opiekuńczego</a:t>
            </a:r>
            <a:endParaRPr lang="pl-PL" sz="56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/>
            <a:endParaRPr lang="pl-PL" dirty="0"/>
          </a:p>
        </p:txBody>
      </p:sp>
      <p:graphicFrame>
        <p:nvGraphicFramePr>
          <p:cNvPr id="6" name="Symbol zastępczy zawartości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66721989"/>
              </p:ext>
            </p:extLst>
          </p:nvPr>
        </p:nvGraphicFramePr>
        <p:xfrm>
          <a:off x="933908" y="1763670"/>
          <a:ext cx="7395744" cy="4270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Prostokąt 4"/>
          <p:cNvSpPr/>
          <p:nvPr/>
        </p:nvSpPr>
        <p:spPr>
          <a:xfrm>
            <a:off x="4544810" y="6354174"/>
            <a:ext cx="4572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pl-PL" sz="1100" i="1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Źródło: Gminny Ośrodek Pomocy Społecznej w Przesmykach</a:t>
            </a:r>
            <a:endParaRPr lang="pl-PL" sz="1100" dirty="0">
              <a:solidFill>
                <a:schemeClr val="bg1"/>
              </a:solidFill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64320" y="-15581"/>
            <a:ext cx="7429499" cy="1478570"/>
          </a:xfrm>
        </p:spPr>
        <p:txBody>
          <a:bodyPr>
            <a:normAutofit/>
          </a:bodyPr>
          <a:lstStyle/>
          <a:p>
            <a:pPr algn="ctr"/>
            <a:r>
              <a:rPr lang="pl-PL" sz="32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PODSTAWA PRAWNA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63680" y="1346402"/>
            <a:ext cx="7936896" cy="4487718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pl-PL" sz="2500" b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pl-PL" sz="25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Zgodnie z art. 110 ust. 9 ustawy o pomocy społecznej z dnia 12 marca 2004 r. (t. j. Dz. U. z 2025 r., poz. 1214 ze zm.) kierownik ośrodka pomocy społecznej składa radzie gminy całoroczne sprawozdanie z działalności oraz przedstawia potrzeby w zakresie pomocy społecznej.</a:t>
            </a:r>
          </a:p>
          <a:p>
            <a:pPr algn="just">
              <a:buNone/>
            </a:pPr>
            <a:r>
              <a:rPr lang="pl-PL" sz="25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pl-PL" sz="25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Niniejsza prezentacja zawiera opis najważniejszych działań podejmowanych przez ośrodek pomocy społecznej w 2025 roku w porównaniu z danymi z lat wcześniejszych oraz informacje pozwalające określić najważniejsze zadania do wykonania w 2026 roku.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10556" y="139918"/>
            <a:ext cx="7398016" cy="901648"/>
          </a:xfrm>
        </p:spPr>
        <p:txBody>
          <a:bodyPr>
            <a:noAutofit/>
          </a:bodyPr>
          <a:lstStyle/>
          <a:p>
            <a:pPr algn="ctr"/>
            <a:r>
              <a:rPr lang="pl-PL" sz="28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REALIZACJA ZADAŃ </a:t>
            </a:r>
            <a:br>
              <a:rPr lang="pl-PL" sz="28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pl-PL" sz="28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W LATACH 2023-2025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084576" y="1221729"/>
            <a:ext cx="8718560" cy="505984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pl-PL" sz="1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Wykres 19. Kwoty świadczeń z funduszu alimentacyjnego w złotych</a:t>
            </a:r>
            <a:endParaRPr lang="pl-PL" sz="14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pl-PL" dirty="0"/>
          </a:p>
        </p:txBody>
      </p:sp>
      <p:graphicFrame>
        <p:nvGraphicFramePr>
          <p:cNvPr id="6" name="Symbol zastępczy zawartości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84024426"/>
              </p:ext>
            </p:extLst>
          </p:nvPr>
        </p:nvGraphicFramePr>
        <p:xfrm>
          <a:off x="964470" y="1805544"/>
          <a:ext cx="7215059" cy="43291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Prostokąt 4"/>
          <p:cNvSpPr/>
          <p:nvPr/>
        </p:nvSpPr>
        <p:spPr>
          <a:xfrm>
            <a:off x="4809564" y="6474158"/>
            <a:ext cx="4572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pl-PL" sz="1100" i="1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Źródło: Gminny Ośrodek Pomocy Społecznej w Przesmykach</a:t>
            </a:r>
            <a:endParaRPr lang="pl-PL" sz="1100" dirty="0">
              <a:solidFill>
                <a:schemeClr val="bg1"/>
              </a:solidFill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44704" y="242216"/>
            <a:ext cx="7277760" cy="841792"/>
          </a:xfrm>
        </p:spPr>
        <p:txBody>
          <a:bodyPr>
            <a:noAutofit/>
          </a:bodyPr>
          <a:lstStyle/>
          <a:p>
            <a:pPr algn="ctr"/>
            <a:r>
              <a:rPr lang="pl-PL" sz="20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INNE ZADANIA REALIZOWANE PRZEZ GMINNY OŚRODEK POMOCY SPOŁECZNEJ </a:t>
            </a:r>
            <a:br>
              <a:rPr lang="pl-PL" sz="20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pl-PL" sz="20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W ROKU 2025</a:t>
            </a:r>
            <a:endParaRPr lang="pl-PL" sz="2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29499" y="933688"/>
            <a:ext cx="7095104" cy="4990623"/>
          </a:xfrm>
        </p:spPr>
        <p:txBody>
          <a:bodyPr>
            <a:noAutofit/>
          </a:bodyPr>
          <a:lstStyle/>
          <a:p>
            <a:pPr lvl="0">
              <a:buNone/>
            </a:pPr>
            <a:r>
              <a:rPr lang="pl-PL" sz="1400" b="1" u="sng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Wsparcie rodziny</a:t>
            </a:r>
          </a:p>
          <a:p>
            <a:pPr>
              <a:buFont typeface="Wingdings" pitchFamily="2" charset="2"/>
              <a:buChar char="Ø"/>
            </a:pPr>
            <a:r>
              <a:rPr lang="pl-PL" sz="12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W okresie od 1 kwietnia do 31 grudnia 2025r. GOPS asystenta rodziny. </a:t>
            </a:r>
            <a:r>
              <a:rPr lang="pl-PL" sz="1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Wsparciem objęto </a:t>
            </a:r>
            <a:r>
              <a:rPr lang="pl-PL" sz="12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 rodziny </a:t>
            </a:r>
            <a:r>
              <a:rPr lang="pl-PL" sz="1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niewydolne w sprawach opiekuńczo-wychowawczych mające na utrzymaniu </a:t>
            </a:r>
            <a:r>
              <a:rPr lang="pl-PL" sz="12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10 dzieci.</a:t>
            </a:r>
          </a:p>
          <a:p>
            <a:pPr>
              <a:buFont typeface="Wingdings" pitchFamily="2" charset="2"/>
              <a:buChar char="Ø"/>
            </a:pPr>
            <a:r>
              <a:rPr lang="pl-PL" sz="12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W 2025 roku</a:t>
            </a:r>
            <a:r>
              <a:rPr lang="pl-PL" sz="1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GOPS zatrudniał na umowę zlecenie </a:t>
            </a:r>
            <a:r>
              <a:rPr lang="pl-PL" sz="12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 opiekuna</a:t>
            </a:r>
            <a:r>
              <a:rPr lang="pl-PL" sz="1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świadczono </a:t>
            </a:r>
            <a:r>
              <a:rPr lang="pl-PL" sz="12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usługi opiekuńcze dla 1 osoby </a:t>
            </a:r>
            <a:r>
              <a:rPr lang="pl-PL" sz="1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(209 godz.)</a:t>
            </a:r>
          </a:p>
          <a:p>
            <a:pPr lvl="0">
              <a:buFont typeface="Wingdings" pitchFamily="2" charset="2"/>
              <a:buChar char="Ø"/>
            </a:pPr>
            <a:r>
              <a:rPr lang="pl-PL" sz="12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Gmina Przesmyki </a:t>
            </a:r>
            <a:r>
              <a:rPr lang="pl-PL" sz="1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zgodnie z ustawą o wspieraniu rodziny i systemie pieczy zastępczej (t. j. Dz. U. z  2025 roku poz. 49 ) </a:t>
            </a:r>
            <a:r>
              <a:rPr lang="pl-PL" sz="12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współfinansowała pobyt 3 dzieci w rodzinach zastępczych. </a:t>
            </a:r>
          </a:p>
          <a:p>
            <a:pPr lvl="0">
              <a:buFont typeface="Wingdings" pitchFamily="2" charset="2"/>
              <a:buChar char="Ø"/>
            </a:pPr>
            <a:r>
              <a:rPr lang="pl-PL" sz="12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Kartę Dużej Rodziny </a:t>
            </a:r>
            <a:r>
              <a:rPr lang="pl-PL" sz="1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w 2025 roku</a:t>
            </a:r>
            <a:r>
              <a:rPr lang="pl-PL" sz="12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przyznano</a:t>
            </a:r>
            <a:r>
              <a:rPr lang="pl-PL" sz="1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sz="12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dla 5 nowych rodzin wielodzietnych. W Gminie Przesmyki KDR posiada ogółem 203 rodziny </a:t>
            </a:r>
            <a:r>
              <a:rPr lang="pl-PL" sz="1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wielodzietne.</a:t>
            </a:r>
          </a:p>
          <a:p>
            <a:pPr lvl="0">
              <a:buFont typeface="Wingdings" pitchFamily="2" charset="2"/>
              <a:buChar char="Ø"/>
            </a:pPr>
            <a:r>
              <a:rPr lang="pl-PL" sz="12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Stypendia szkolne w 2025 r. </a:t>
            </a:r>
            <a:r>
              <a:rPr lang="pl-PL" sz="1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wypłacono dla </a:t>
            </a:r>
            <a:r>
              <a:rPr lang="pl-PL" sz="12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9 uczniów.</a:t>
            </a:r>
          </a:p>
          <a:p>
            <a:pPr lvl="0">
              <a:buNone/>
            </a:pPr>
            <a:r>
              <a:rPr lang="pl-PL" sz="1400" b="1" u="sng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Nadzorowanie działań Zespołu Interdyscyplinarnego</a:t>
            </a:r>
            <a:endParaRPr lang="pl-PL" sz="1400" u="sng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pl-PL" sz="12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Pracownicy GOPS </a:t>
            </a:r>
            <a:r>
              <a:rPr lang="pl-PL" sz="1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nadzorują działania i prowadzą dokumentację</a:t>
            </a:r>
            <a:r>
              <a:rPr lang="pl-PL" sz="12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sz="1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działającego przy GOPS </a:t>
            </a:r>
            <a:r>
              <a:rPr lang="pl-PL" sz="12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Zespołu Interdyscyplinarnego </a:t>
            </a:r>
            <a:r>
              <a:rPr lang="pl-PL" sz="1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pracującego na rzecz przeciwdziałania przemocy domowej na terenie Gminy Przesmyki. Zgodnie z Ustawą z dnia 29 lipca 2005r. o przeciwdziałaniu przemocy domowej (tj. Dz. U. z 2024 poz. 1673 ze zm.), nowy Zespół Interdyscyplinarny w Przesmykach został powołany przez Wójta Gminy Przesmyki w dniu 08.02.2024 r.</a:t>
            </a:r>
          </a:p>
          <a:p>
            <a:pPr>
              <a:buFont typeface="Wingdings" pitchFamily="2" charset="2"/>
              <a:buChar char="Ø"/>
            </a:pPr>
            <a:r>
              <a:rPr lang="pl-PL" sz="1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W 2025 r. do Zespołu Interdyscyplinarnego </a:t>
            </a:r>
            <a:r>
              <a:rPr lang="pl-PL" sz="12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wpłynęła 1  ,,Niebieska Karta” </a:t>
            </a:r>
            <a:r>
              <a:rPr lang="pl-PL" sz="1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dotycząca podejrzenia stosowania przemocy w rodzinie, w tym </a:t>
            </a:r>
            <a:r>
              <a:rPr lang="pl-PL" sz="12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 wszczynająca procedurę</a:t>
            </a:r>
            <a:r>
              <a:rPr lang="pl-PL" sz="1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pl-PL" sz="12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Kontynuowano 4 procedury </a:t>
            </a:r>
            <a:r>
              <a:rPr lang="pl-PL" sz="1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z poprzednich lat. Działaniami dotyczącymi przeciwdziałania przemocy </a:t>
            </a:r>
            <a:r>
              <a:rPr lang="pl-PL" sz="12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zostało objętych 5 rodzin</a:t>
            </a:r>
            <a:r>
              <a:rPr lang="pl-PL" sz="1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l-PL" sz="12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w 3 rodzinach zakończono procedurę ,,NK”.</a:t>
            </a:r>
            <a:endParaRPr lang="pl-PL" sz="1200" b="1" u="sng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pl-PL" sz="5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A5EF0B1-E5D6-CC87-754C-DA4485B14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320" y="1405"/>
            <a:ext cx="7429499" cy="1478570"/>
          </a:xfrm>
        </p:spPr>
        <p:txBody>
          <a:bodyPr>
            <a:noAutofit/>
          </a:bodyPr>
          <a:lstStyle/>
          <a:p>
            <a:pPr algn="ctr"/>
            <a:r>
              <a:rPr lang="pl-PL" sz="2000" b="1" spc="300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INNE ZADANIA REALIZOWANE PRZEZ GMINNY OŚRODEK POMOCY SPOŁECZNEJ </a:t>
            </a:r>
            <a:br>
              <a:rPr lang="pl-PL" sz="2000" b="1" spc="300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000" b="1" spc="300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 ROKU 2025</a:t>
            </a:r>
            <a:endParaRPr lang="pl-PL" sz="20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5906583-1D89-3D65-3E50-03B20BE36D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614" y="1452499"/>
            <a:ext cx="8081218" cy="450187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l-PL" sz="1900" b="1" dirty="0">
                <a:solidFill>
                  <a:schemeClr val="accent2">
                    <a:lumMod val="50000"/>
                  </a:schemeClr>
                </a:solidFill>
              </a:rPr>
              <a:t>W 2025 roku Gminny Ośrodek Pomocy Społecznej w Przesmykach rozszerzył zakres realizowanych działań o nowe programy i zadania.</a:t>
            </a:r>
          </a:p>
          <a:p>
            <a:r>
              <a:rPr lang="pl-PL" sz="1700" dirty="0">
                <a:solidFill>
                  <a:schemeClr val="accent2">
                    <a:lumMod val="50000"/>
                  </a:schemeClr>
                </a:solidFill>
              </a:rPr>
              <a:t>Od maja 2025 r. do listopada 2025 r. GOPS realizował program „Opieka </a:t>
            </a:r>
            <a:r>
              <a:rPr lang="pl-PL" sz="1700" dirty="0" err="1">
                <a:solidFill>
                  <a:schemeClr val="accent2">
                    <a:lumMod val="50000"/>
                  </a:schemeClr>
                </a:solidFill>
              </a:rPr>
              <a:t>wytchnieniowa</a:t>
            </a:r>
            <a:r>
              <a:rPr lang="pl-PL" sz="1700" dirty="0">
                <a:solidFill>
                  <a:schemeClr val="accent2">
                    <a:lumMod val="50000"/>
                  </a:schemeClr>
                </a:solidFill>
              </a:rPr>
              <a:t>”, którego celem było wsparcie osób sprawujących bezpośrednią opiekę nad osobami z niepełnosprawnościami poprzez czasowe odciążenie ich w codziennych obowiązkach.</a:t>
            </a:r>
          </a:p>
          <a:p>
            <a:r>
              <a:rPr lang="pl-PL" sz="1700" dirty="0">
                <a:solidFill>
                  <a:schemeClr val="accent2">
                    <a:lumMod val="50000"/>
                  </a:schemeClr>
                </a:solidFill>
              </a:rPr>
              <a:t>Ponadto Ośrodek przystąpił do realizacji resortowego programu „Asystent osobisty osoby z niepełnosprawnością”, który umożliwił zwiększenie dostępności usług wspierających samodzielne funkcjonowanie osób z niepełnosprawnościami oraz ich aktywność społeczną.</a:t>
            </a:r>
          </a:p>
          <a:p>
            <a:r>
              <a:rPr lang="pl-PL" sz="1700" dirty="0">
                <a:solidFill>
                  <a:schemeClr val="accent2">
                    <a:lumMod val="50000"/>
                  </a:schemeClr>
                </a:solidFill>
              </a:rPr>
              <a:t>Dodatkowo, w grudniu 2025 roku, Gminny Ośrodek Pomocy Społecznej w Przesmykach objął koordynację nad dwiema nowo utworzonymi instytucjami dziennego opiekuna, co stanowi istotny krok w kierunku rozwoju systemu opieki nad dziećmi do lat 3 oraz wsparcia rodzin w godzeniu obowiązków zawodowych i opiekuńczych.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2022794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04832" y="121960"/>
            <a:ext cx="6734336" cy="841248"/>
          </a:xfrm>
        </p:spPr>
        <p:txBody>
          <a:bodyPr>
            <a:normAutofit/>
          </a:bodyPr>
          <a:lstStyle/>
          <a:p>
            <a:pPr algn="ctr"/>
            <a:r>
              <a:rPr lang="pl-PL" sz="24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ODPŁATNOŚĆ ZA POBYT W PIECZY ZASTĘPCZEJ</a:t>
            </a: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933120" y="1143864"/>
            <a:ext cx="7277760" cy="601280"/>
          </a:xfrm>
        </p:spPr>
        <p:txBody>
          <a:bodyPr>
            <a:normAutofit lnSpcReduction="10000"/>
          </a:bodyPr>
          <a:lstStyle/>
          <a:p>
            <a:pPr lvl="0">
              <a:buNone/>
            </a:pPr>
            <a:r>
              <a:rPr lang="pl-PL" altLang="zh-CN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Tabela 1. Liczba dzieci z Gminy Przesmyki przebywających w pieczy zastępczej i odpłatność 	w latach 2023-2025</a:t>
            </a:r>
            <a:endParaRPr lang="pl-PL" altLang="zh-CN" sz="14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pl-PL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057800625"/>
              </p:ext>
            </p:extLst>
          </p:nvPr>
        </p:nvGraphicFramePr>
        <p:xfrm>
          <a:off x="1204832" y="1906259"/>
          <a:ext cx="6854592" cy="34874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37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437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37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32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2959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>
                          <a:latin typeface="Times New Roman" pitchFamily="18" charset="0"/>
                          <a:cs typeface="Times New Roman" pitchFamily="18" charset="0"/>
                        </a:rPr>
                        <a:t>Rok</a:t>
                      </a:r>
                    </a:p>
                    <a:p>
                      <a:pPr algn="ctr"/>
                      <a:endParaRPr lang="pl-PL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pl-PL" sz="1800" dirty="0">
                          <a:latin typeface="Times New Roman" pitchFamily="18" charset="0"/>
                          <a:cs typeface="Times New Roman" pitchFamily="18" charset="0"/>
                        </a:rPr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pl-PL" sz="1800" dirty="0"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pl-PL" sz="1800" dirty="0">
                          <a:latin typeface="Times New Roman" pitchFamily="18" charset="0"/>
                          <a:cs typeface="Times New Roman" pitchFamily="18" charset="0"/>
                        </a:rPr>
                        <a:t>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7891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>
                          <a:latin typeface="Times New Roman" pitchFamily="18" charset="0"/>
                          <a:cs typeface="Times New Roman" pitchFamily="18" charset="0"/>
                        </a:rPr>
                        <a:t>Liczba dzieci w pieczy zastępczej</a:t>
                      </a:r>
                    </a:p>
                    <a:p>
                      <a:endParaRPr lang="pl-PL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pl-PL" sz="1600" dirty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pl-PL" sz="1600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1600" strike="sng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pl-PL" sz="1600" strike="noStrike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891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>
                          <a:latin typeface="Times New Roman" pitchFamily="18" charset="0"/>
                          <a:cs typeface="Times New Roman" pitchFamily="18" charset="0"/>
                        </a:rPr>
                        <a:t>Odpłatność za pobyt w pieczy</a:t>
                      </a:r>
                    </a:p>
                    <a:p>
                      <a:endParaRPr lang="pl-PL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pl-PL" sz="1600" dirty="0">
                          <a:latin typeface="Times New Roman" pitchFamily="18" charset="0"/>
                          <a:cs typeface="Times New Roman" pitchFamily="18" charset="0"/>
                        </a:rPr>
                        <a:t>37.864 zł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pl-PL" sz="1600" dirty="0">
                          <a:latin typeface="Times New Roman" pitchFamily="18" charset="0"/>
                          <a:cs typeface="Times New Roman" pitchFamily="18" charset="0"/>
                        </a:rPr>
                        <a:t>23.590 zł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1600" strike="sng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pl-PL" sz="1600" strike="noStrike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27.473 zł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Prostokąt 5"/>
          <p:cNvSpPr/>
          <p:nvPr/>
        </p:nvSpPr>
        <p:spPr>
          <a:xfrm>
            <a:off x="4391616" y="6255016"/>
            <a:ext cx="4572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pl-PL" sz="1100" i="1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Źródło: Gminny Ośrodek Pomocy Społecznej w Przesmykach</a:t>
            </a:r>
            <a:endParaRPr lang="pl-PL" sz="1100" dirty="0">
              <a:solidFill>
                <a:schemeClr val="bg1"/>
              </a:solidFill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7736" y="302344"/>
            <a:ext cx="7308528" cy="1142432"/>
          </a:xfrm>
        </p:spPr>
        <p:txBody>
          <a:bodyPr>
            <a:noAutofit/>
          </a:bodyPr>
          <a:lstStyle/>
          <a:p>
            <a:pPr algn="ctr"/>
            <a:r>
              <a:rPr lang="pl-PL" sz="20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INNE ZADANIA REALIZOWANE PRZEZ GMINNY OŚRODEK POMOCY SPOŁECZNEJ </a:t>
            </a:r>
            <a:br>
              <a:rPr lang="pl-PL" sz="20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pl-PL" sz="20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W ROKU 2025</a:t>
            </a:r>
            <a:endParaRPr lang="pl-PL" sz="2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44704" y="1625160"/>
            <a:ext cx="6433696" cy="4751816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pl-PL" sz="2500" b="1" u="sng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Udzielanie pomocy rzeczowej</a:t>
            </a:r>
          </a:p>
          <a:p>
            <a:pPr lvl="0">
              <a:buFont typeface="Wingdings" pitchFamily="2" charset="2"/>
              <a:buChar char="Ø"/>
            </a:pPr>
            <a:r>
              <a:rPr lang="pl-PL" sz="25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Udzielono pomoc rzeczową</a:t>
            </a:r>
            <a:r>
              <a:rPr lang="pl-PL" sz="25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sz="25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30 rodzinom/71 osobom</a:t>
            </a:r>
            <a:r>
              <a:rPr lang="pl-PL" sz="25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w postaci używanej odzieży i obuwia, sprzętu AGD, wyposażenia mieszkań, mebli, pościeli itp. </a:t>
            </a:r>
            <a:r>
              <a:rPr lang="pl-PL" sz="25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(43 razy)</a:t>
            </a:r>
            <a:r>
              <a:rPr lang="pl-PL" sz="25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Ośrodek prowadzi przez cały rok zbiórkę obuwia i odzieży używanej oraz mebli i innych sprzętów gosp. domowego, które następnie przekazywane są rodzinom potrzebującym takiej pomocy.</a:t>
            </a:r>
          </a:p>
          <a:p>
            <a:pPr lvl="0">
              <a:buFont typeface="Wingdings" pitchFamily="2" charset="2"/>
              <a:buChar char="Ø"/>
            </a:pPr>
            <a:r>
              <a:rPr lang="pl-PL" sz="25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 osobom</a:t>
            </a:r>
            <a:r>
              <a:rPr lang="pl-PL" sz="25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znajdującym się w trudnej sytuacji życiowej użyczono w okresie zimowym</a:t>
            </a:r>
            <a:r>
              <a:rPr lang="pl-PL" sz="25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butlę gazową.</a:t>
            </a:r>
          </a:p>
          <a:p>
            <a:pPr lvl="0">
              <a:buFont typeface="Wingdings" pitchFamily="2" charset="2"/>
              <a:buChar char="Ø"/>
            </a:pPr>
            <a:r>
              <a:rPr lang="pl-PL" sz="25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10 dzieci z 8 rodzin </a:t>
            </a:r>
            <a:r>
              <a:rPr lang="pl-PL" sz="25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z problemem alkoholowym – obdarowano paczkami ze słodyczami wraz z pakietem materiałów profilaktycznych zakupionymi ze środków GKRPA w ramach działania ,,Mikołaj dla każdego”</a:t>
            </a:r>
          </a:p>
          <a:p>
            <a:pPr lvl="0">
              <a:buFont typeface="Wingdings" pitchFamily="2" charset="2"/>
              <a:buChar char="Ø"/>
            </a:pPr>
            <a:r>
              <a:rPr lang="pl-PL" sz="25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Wytypowano 10 osób </a:t>
            </a:r>
            <a:r>
              <a:rPr lang="pl-PL" sz="25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samotnych i długotrwale lub ciężko chorych z terenu Gminy Przesmyki do świątecznych paczek żywnościowych przygotowanych przez Starostwo Powiatowe w Siedlcach. 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2C9153A-80F5-C109-AC45-0686D2139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320" y="482728"/>
            <a:ext cx="7429499" cy="1478570"/>
          </a:xfrm>
        </p:spPr>
        <p:txBody>
          <a:bodyPr/>
          <a:lstStyle/>
          <a:p>
            <a:pPr algn="ctr"/>
            <a:r>
              <a:rPr kumimoji="0" lang="pl-PL" sz="2000" b="1" i="0" u="none" strike="noStrike" kern="1200" cap="all" spc="300" normalizeH="0" baseline="0" noProof="0" dirty="0">
                <a:ln>
                  <a:noFill/>
                </a:ln>
                <a:solidFill>
                  <a:srgbClr val="27CED7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INNE ZADANIA REALIZOWANE PRZEZ GMINNY OŚRODEK POMOCY SPOŁECZNEJ </a:t>
            </a:r>
            <a:br>
              <a:rPr kumimoji="0" lang="pl-PL" sz="2000" b="1" i="0" u="none" strike="noStrike" kern="1200" cap="all" spc="300" normalizeH="0" baseline="0" noProof="0" dirty="0">
                <a:ln>
                  <a:noFill/>
                </a:ln>
                <a:solidFill>
                  <a:srgbClr val="27CED7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pl-PL" sz="2000" b="1" i="0" u="none" strike="noStrike" kern="1200" cap="all" spc="300" normalizeH="0" baseline="0" noProof="0" dirty="0">
                <a:ln>
                  <a:noFill/>
                </a:ln>
                <a:solidFill>
                  <a:srgbClr val="27CED7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W ROKU 2025</a:t>
            </a:r>
            <a:endParaRPr lang="pl-PL" dirty="0"/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5E4AEB20-B07E-664C-C706-4115075690CA}"/>
              </a:ext>
            </a:extLst>
          </p:cNvPr>
          <p:cNvSpPr txBox="1"/>
          <p:nvPr/>
        </p:nvSpPr>
        <p:spPr>
          <a:xfrm>
            <a:off x="663680" y="1805544"/>
            <a:ext cx="7876768" cy="4294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Pct val="125000"/>
              <a:buFont typeface="Arial" panose="020B0604020202020204" pitchFamily="34" charset="0"/>
              <a:buNone/>
              <a:tabLst/>
              <a:defRPr/>
            </a:pPr>
            <a:r>
              <a:rPr kumimoji="0" lang="pl-PL" sz="1200" b="1" i="0" u="sng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Świadczenie pracy socjalnej i inne inicjatywy</a:t>
            </a: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 </a:t>
            </a:r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Pct val="125000"/>
              <a:buFont typeface="Arial" panose="020B0604020202020204" pitchFamily="34" charset="0"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Świadczono pracę socjalną</a:t>
            </a: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osobom i rodzinom bez względu na posiadany dochód, objęci nią byli praktycznie wszyscy klienci ośrodka. </a:t>
            </a: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W 2025 roku</a:t>
            </a: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z pomocy w postaci pracy socjalnej skorzystało </a:t>
            </a: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100 rodzin (224 osoby),</a:t>
            </a: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pomocą</a:t>
            </a: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wyłącznie w postaci pracy socjalnej objęto </a:t>
            </a: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49 rodzin (92 osoby). </a:t>
            </a: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Praca socjalna polegała przede wszystkim na wspieraniu osób i rodzin w przezwyciężaniu trudnych sytuacji życiowych. </a:t>
            </a: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Działania profilaktyczne w postaci pracy socjalnej przekładają się również bezpośrednio na zmniejszenie wydatków z budżetu gminy na pomoc społeczną.</a:t>
            </a:r>
            <a:b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endParaRPr kumimoji="0" lang="pl-PL" sz="12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Pct val="125000"/>
              <a:buFont typeface="Arial" panose="020B0604020202020204" pitchFamily="34" charset="0"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</a:t>
            </a: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Świadczenie pracy socjalnej polegało głównie na:</a:t>
            </a:r>
          </a:p>
          <a:p>
            <a: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Pct val="125000"/>
              <a:buFont typeface="Wingdings" pitchFamily="2" charset="2"/>
              <a:buChar char="Ø"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Udzielaniu stosownych porad i zachęcaniu do współpracy w rozwiązywaniu problemów</a:t>
            </a:r>
          </a:p>
          <a:p>
            <a: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Pct val="125000"/>
              <a:buFont typeface="Wingdings" pitchFamily="2" charset="2"/>
              <a:buChar char="Ø"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Kierowaniu i umożliwieniu kontaktu podopiecznych z właściwą instytucją – poradnią, (np. Zespół Orzekania o Niepełnosprawności, poradnia psychologiczna, poradnia odwykowa, poradnia zdrowia psychicznego, sąd, policja itp.)</a:t>
            </a:r>
          </a:p>
          <a:p>
            <a: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Pct val="125000"/>
              <a:buFont typeface="Wingdings" pitchFamily="2" charset="2"/>
              <a:buChar char="Ø"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Współpracy z instytucjami takimi jak: PUP, ZOL, PCPR, KRUS, ZUS, Kościół, policja, szpitale oraz pedagogami szkolnymi, lekarzami rodzinnymi, kuratorami sądowymi itp.</a:t>
            </a:r>
          </a:p>
          <a:p>
            <a: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Pct val="125000"/>
              <a:buFont typeface="Wingdings" pitchFamily="2" charset="2"/>
              <a:buChar char="Ø"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Pomocy interwencyjnej w rozwiązywaniu konfliktów rodzinnych, także w zakresie procedury „Niebieskiej Karty”.</a:t>
            </a:r>
          </a:p>
          <a:p>
            <a: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Pct val="125000"/>
              <a:buFont typeface="Wingdings" pitchFamily="2" charset="2"/>
              <a:buChar char="Ø"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Pomocy w redagowaniu pism do właściwych instytucji typu sąd, prokuratura. </a:t>
            </a:r>
          </a:p>
        </p:txBody>
      </p:sp>
    </p:spTree>
    <p:extLst>
      <p:ext uri="{BB962C8B-B14F-4D97-AF65-F5344CB8AC3E}">
        <p14:creationId xmlns:p14="http://schemas.microsoft.com/office/powerpoint/2010/main" val="271022882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342104" y="415775"/>
            <a:ext cx="6459792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7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ŚWIADCZENIE PRACY SOCJALNEJ </a:t>
            </a:r>
            <a:br>
              <a:rPr lang="pl-PL" sz="27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pl-PL" sz="27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I INNE INICJATYWY </a:t>
            </a:r>
            <a:br>
              <a:rPr lang="pl-PL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83936" y="1264392"/>
            <a:ext cx="7968096" cy="4525963"/>
          </a:xfrm>
        </p:spPr>
        <p:txBody>
          <a:bodyPr>
            <a:noAutofit/>
          </a:bodyPr>
          <a:lstStyle/>
          <a:p>
            <a:pPr lvl="0">
              <a:buFont typeface="Wingdings" pitchFamily="2" charset="2"/>
              <a:buChar char="Ø"/>
            </a:pPr>
            <a:r>
              <a:rPr lang="pl-PL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Kompletowanie dokumentacji i pomoc w umieszczeniu w Zakładzie Opiekuńczo-Leczniczym; </a:t>
            </a:r>
            <a:endParaRPr lang="pl-PL" sz="14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pl-PL" sz="14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Wydawanie skierowań do otrzymania pomocy żywnościowej w ramach Programu Operacyjnego Pomoc Żywnościowa 2021-2027 współfinansowanego z FEAD </a:t>
            </a:r>
            <a:r>
              <a:rPr lang="pl-PL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(wydano 15 skierowań dla 22 osób);</a:t>
            </a:r>
          </a:p>
          <a:p>
            <a:pPr lvl="0">
              <a:buFont typeface="Wingdings" pitchFamily="2" charset="2"/>
              <a:buChar char="Ø"/>
            </a:pPr>
            <a:r>
              <a:rPr lang="pl-PL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Sporządzanie wywiadów środowiskowych i alimentacyjnych</a:t>
            </a:r>
            <a:r>
              <a:rPr lang="pl-PL" sz="14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w miejscu zamieszkania wskazanej osoby w ramach współpracy dla potrzeb innych instytucji takich jak: domy pomocy społecznej, szpitale, sądy, PCPR, Ośrodki Adopcyjne i innych Ośrodków Pomocy Społecznej </a:t>
            </a:r>
            <a:r>
              <a:rPr lang="pl-PL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(5 szt.);</a:t>
            </a:r>
            <a:endParaRPr lang="pl-PL" sz="14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pl-PL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Uczestnictwo Kierownika GOPS w Gminnej Komisji ds. Rozwiązywania Problemów Alkoholowych, udział w posiedzeniach komisji, </a:t>
            </a:r>
            <a:r>
              <a:rPr lang="pl-PL" sz="14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gdzie rozpatrywane są wnioski dotyczące osób uzależnionych i stosujących przemoc wobec osób najbliższych. Ze środków GKRPA udzielono pomocy w postaci dofinansowania działań profilaktycznych i porad psychologicznych w GOPS;</a:t>
            </a:r>
          </a:p>
          <a:p>
            <a:pPr lvl="0">
              <a:buFont typeface="Wingdings" pitchFamily="2" charset="2"/>
              <a:buChar char="Ø"/>
            </a:pPr>
            <a:r>
              <a:rPr lang="pl-PL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Działanie przy GOPS w 2025 r. punktu konsultacyjnego, </a:t>
            </a:r>
            <a:r>
              <a:rPr lang="pl-PL" sz="14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 ramach którego zatrudniony ze środków GKRPA psycholog 2 razy w miesiącu prowadził porady psychologiczne i konsultacje indywidualne (</a:t>
            </a:r>
            <a:r>
              <a:rPr lang="pl-PL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skorzystało 18 rodzin/50 osób</a:t>
            </a:r>
            <a:r>
              <a:rPr lang="pl-PL" sz="14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).Uczniowie w Zespołach Szkół w Przesmykach i Łysowie również objęci byli bezpłatną pomocą psychologiczną. Osoby potrzebujące wsparcia w postaci porad prawnych i psychologicznych kierowane były również do punktów prowadzonych przez PCPR, „Caritas” lub Instytut </a:t>
            </a:r>
            <a:r>
              <a:rPr lang="pl-PL" sz="14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Kofoeda</a:t>
            </a:r>
            <a:r>
              <a:rPr lang="pl-PL" sz="14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w Siedlcach. </a:t>
            </a:r>
          </a:p>
          <a:p>
            <a:endParaRPr lang="pl-PL" sz="5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44704" y="65712"/>
            <a:ext cx="7157504" cy="1143000"/>
          </a:xfrm>
        </p:spPr>
        <p:txBody>
          <a:bodyPr>
            <a:noAutofit/>
          </a:bodyPr>
          <a:lstStyle/>
          <a:p>
            <a:pPr algn="ctr"/>
            <a:r>
              <a:rPr lang="pl-PL" sz="20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INNE ZADANIA REALIZOWANE PRZEZ GMINNY OŚRODEK POMOCY SPOŁECZNEJ </a:t>
            </a:r>
            <a:br>
              <a:rPr lang="pl-PL" sz="20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pl-PL" sz="20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W LATACH 2023-2025</a:t>
            </a:r>
            <a:endParaRPr lang="pl-PL" sz="2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964320" y="1208712"/>
            <a:ext cx="8656544" cy="4458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sz="1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Wykres 20. Praca socjalna świadczona wobec osób i rodzin</a:t>
            </a:r>
          </a:p>
          <a:p>
            <a:endParaRPr lang="pl-PL" dirty="0"/>
          </a:p>
        </p:txBody>
      </p:sp>
      <p:graphicFrame>
        <p:nvGraphicFramePr>
          <p:cNvPr id="6" name="Symbol zastępczy zawartości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92431567"/>
              </p:ext>
            </p:extLst>
          </p:nvPr>
        </p:nvGraphicFramePr>
        <p:xfrm>
          <a:off x="750788" y="1654568"/>
          <a:ext cx="7551420" cy="4397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Prostokąt 4"/>
          <p:cNvSpPr/>
          <p:nvPr/>
        </p:nvSpPr>
        <p:spPr>
          <a:xfrm>
            <a:off x="4554071" y="6493325"/>
            <a:ext cx="4572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pl-PL" sz="1100" i="1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Źródło: Gminny Ośrodek Pomocy Społecznej w Przesmykach</a:t>
            </a:r>
            <a:endParaRPr lang="pl-PL" sz="1100" dirty="0">
              <a:solidFill>
                <a:schemeClr val="bg1"/>
              </a:solidFill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04832" y="121960"/>
            <a:ext cx="7097376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4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KADRA JEDNOSTKI ORGANIZACYJNEJ POMOCY SPOŁECZNEJ</a:t>
            </a: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44064" y="978458"/>
            <a:ext cx="8117280" cy="5637326"/>
          </a:xfrm>
        </p:spPr>
        <p:txBody>
          <a:bodyPr>
            <a:normAutofit fontScale="32500" lnSpcReduction="20000"/>
          </a:bodyPr>
          <a:lstStyle/>
          <a:p>
            <a:pPr marL="0">
              <a:spcBef>
                <a:spcPts val="0"/>
              </a:spcBef>
              <a:buNone/>
            </a:pPr>
            <a:r>
              <a:rPr lang="pl-PL" sz="4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pl-PL" sz="43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Gminny Ośrodek Pomocy Społecznej w Przesmykach na dzień 31 grudnia 2025 roku stanowił miejsce pracy dla 7 osób (5,65 etatu) pracujących na stanowiskach:</a:t>
            </a:r>
          </a:p>
          <a:p>
            <a:pPr lvl="0"/>
            <a:r>
              <a:rPr lang="pl-PL" sz="43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kierownik (1 etat),</a:t>
            </a:r>
          </a:p>
          <a:p>
            <a:pPr lvl="0"/>
            <a:r>
              <a:rPr lang="pl-PL" sz="43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pracownik socjalny (2 etaty),</a:t>
            </a:r>
          </a:p>
          <a:p>
            <a:pPr lvl="0"/>
            <a:r>
              <a:rPr lang="pl-PL" sz="43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główna księgowa (0,75 etatu), st. inspektor d.s. świadczeń (0,25 etatu),</a:t>
            </a:r>
          </a:p>
          <a:p>
            <a:pPr lvl="0"/>
            <a:r>
              <a:rPr lang="pl-PL" sz="43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aspirant pracy socjalnej (0,5 etatu)/referent d.s. świadczeń (0,5 etatu), </a:t>
            </a:r>
          </a:p>
          <a:p>
            <a:pPr lvl="0"/>
            <a:r>
              <a:rPr lang="pl-PL" sz="43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sprzątaczka (0,15 etatu),</a:t>
            </a:r>
          </a:p>
          <a:p>
            <a:pPr lvl="0"/>
            <a:r>
              <a:rPr lang="pl-PL" sz="43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robotnik gospodarczy (0,5 etatu).</a:t>
            </a:r>
          </a:p>
          <a:p>
            <a:pPr marL="0" indent="0">
              <a:buNone/>
            </a:pPr>
            <a:r>
              <a:rPr lang="pl-PL" sz="43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W 2025 roku w GOPS zatrudniano 1 opiekuna realizującego usługi opiekuńcze dla 1 osoby (209 godz.), </a:t>
            </a:r>
            <a:br>
              <a:rPr lang="pl-PL" sz="43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43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w okresie od 1 kwietnia 2025r. do 31 grudnia 2025r. zatrudniano na umowę zlecenie 1 asystenta rodziny, który wsparciem obejmował </a:t>
            </a:r>
            <a:r>
              <a:rPr lang="pl-PL" sz="43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 rodziny </a:t>
            </a:r>
            <a:r>
              <a:rPr lang="pl-PL" sz="43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niewydolne w sprawach opiekuńczo-wychowawczych mające na utrzymaniu </a:t>
            </a:r>
            <a:r>
              <a:rPr lang="pl-PL" sz="43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dzieci</a:t>
            </a:r>
            <a:r>
              <a:rPr lang="pl-PL" sz="43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pl-PL" sz="43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Ponadto od maja 2025r. do listopada 2025r. w ramach realizacji </a:t>
            </a:r>
            <a:r>
              <a:rPr lang="pl-PL" sz="43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resortowego Programu Ministra Rodziny, Pracy i Polityki Społecznej</a:t>
            </a:r>
            <a:r>
              <a:rPr lang="pl-PL" sz="43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43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"Opieka </a:t>
            </a:r>
            <a:r>
              <a:rPr lang="pl-PL" sz="43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wytchnieniowa</a:t>
            </a:r>
            <a:r>
              <a:rPr lang="pl-PL" sz="43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dla Jednostek Samorządu Terytorialnego - edycja 2025 z</a:t>
            </a:r>
            <a:r>
              <a:rPr lang="pl-PL" sz="43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atrudniono na umowę o świadczenie usług 1 opiekuna sprawującego jednocześnie bezpośrednią opiekę nad dwójką niepełnosprawnych dzieci w wieku powyżej 16 r.ż.</a:t>
            </a:r>
          </a:p>
          <a:p>
            <a:pPr marL="0" indent="0">
              <a:buNone/>
            </a:pPr>
            <a:r>
              <a:rPr lang="pl-PL" sz="43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Dodatkowo od marca 2025r. do listopada 2025r. w ramach </a:t>
            </a:r>
            <a:r>
              <a:rPr lang="pl-PL" sz="43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realizacji resortowego Programu Ministra Rodziny, Pracy i Polityki Społecznej „Asystent osobisty osoby z niepełnosprawnością” dla Jednostek Samorządu Terytorialnego– edycja 2025 </a:t>
            </a:r>
            <a:r>
              <a:rPr lang="pl-PL" sz="43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zatrudniono na umowę o świadczenie usług 7 asystentów</a:t>
            </a:r>
            <a:r>
              <a:rPr lang="pl-PL" sz="43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l-PL" sz="43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63040" y="0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pl-PL" sz="28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NAJWAŻNIEJSZE ZADANIA DO WYKONANIA W 2026 ROKU</a:t>
            </a:r>
            <a:endParaRPr lang="pl-PL" sz="28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24448" y="837479"/>
            <a:ext cx="7095104" cy="5533480"/>
          </a:xfrm>
        </p:spPr>
        <p:txBody>
          <a:bodyPr>
            <a:normAutofit fontScale="55000" lnSpcReduction="20000"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pl-PL" sz="22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Pomoc  finansowa i niefinansowa na podstawie ustawy o pomocy społecznej;   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pl-PL" sz="22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Realizacja zadań zleconych z zakresu administracji rządowej;</a:t>
            </a:r>
            <a:endParaRPr lang="pl-PL" sz="22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pl-PL" sz="22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Realizacja niezbędnych działań </a:t>
            </a:r>
            <a:r>
              <a:rPr lang="pl-PL" sz="2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w sferze zapobiegania problemom społecznym lub ich łagodzeniu:</a:t>
            </a:r>
          </a:p>
          <a:p>
            <a:pPr algn="just">
              <a:buFont typeface="Wingdings" pitchFamily="2" charset="2"/>
              <a:buChar char="Ø"/>
            </a:pPr>
            <a:r>
              <a:rPr lang="pl-PL" sz="22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w zakresie zapobiegania skutkom ubóstwa</a:t>
            </a:r>
            <a:r>
              <a:rPr lang="pl-PL" sz="2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konieczna jest aktywność w przeciwdziałaniu ubóstwu poprzez aktywizację zawodową, oraz zabezpieczenie dla rodzin o najniższych dochodach środków na pomoc społeczną w szczególności na dożywianie i pomoc finansową (zasiłki okresowe i celowe);</a:t>
            </a:r>
          </a:p>
          <a:p>
            <a:pPr algn="just">
              <a:buFont typeface="Wingdings" pitchFamily="2" charset="2"/>
              <a:buChar char="Ø"/>
            </a:pPr>
            <a:r>
              <a:rPr lang="pl-PL" sz="22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w zakresie pomocy osobom starszym i niepełnosprawnym</a:t>
            </a:r>
            <a:r>
              <a:rPr lang="pl-PL" sz="2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tworzenie warunków minimalizujących zjawisko izolacji i osamotnienia, zapewnienie pomocy środowiskowej </a:t>
            </a:r>
            <a:br>
              <a:rPr lang="pl-PL" sz="2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w formie usług opiekuńczych oraz specjalistycznych usług opiekuńczych dla osób </a:t>
            </a:r>
            <a:br>
              <a:rPr lang="pl-PL" sz="2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z zaburzeniami psychicznymi;</a:t>
            </a:r>
          </a:p>
          <a:p>
            <a:pPr algn="just">
              <a:buFont typeface="Wingdings" pitchFamily="2" charset="2"/>
              <a:buChar char="Ø"/>
            </a:pPr>
            <a:r>
              <a:rPr lang="pl-PL" sz="22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w zakresie wsparcia osób bezrobotnych</a:t>
            </a:r>
            <a:r>
              <a:rPr lang="pl-PL" sz="2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aktywizacja społeczna i zawodowa, zachęcanie klientów do zapoznania się z ofertami pracy, realizacja prac społecznie użytecznych;</a:t>
            </a:r>
          </a:p>
          <a:p>
            <a:pPr algn="just">
              <a:buFont typeface="Wingdings" pitchFamily="2" charset="2"/>
              <a:buChar char="Ø"/>
            </a:pPr>
            <a:r>
              <a:rPr lang="pl-PL" sz="22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w zakresie profilaktyki i przeciwdziałania problemom alkoholowym</a:t>
            </a:r>
            <a:r>
              <a:rPr lang="pl-PL" sz="2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edukacja profilaktyczna </a:t>
            </a:r>
            <a:br>
              <a:rPr lang="pl-PL" sz="2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 organizowanie czasu wolnego dzieci i młodzieży;</a:t>
            </a:r>
          </a:p>
          <a:p>
            <a:pPr algn="just">
              <a:buFont typeface="Wingdings" pitchFamily="2" charset="2"/>
              <a:buChar char="Ø"/>
            </a:pPr>
            <a:r>
              <a:rPr lang="pl-PL" sz="22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w zakresie wsparcia rodziny</a:t>
            </a:r>
            <a:r>
              <a:rPr lang="pl-PL" sz="2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przydzielenie rodzinom przeżywającym trudności </a:t>
            </a:r>
            <a:br>
              <a:rPr lang="pl-PL" sz="2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w wypełnianiu funkcji opiekuńczo-wychowawczych asystenta rodziny,  współfinansowanie pobytu dzieci w pieczy zastępczej, zapewnienie możliwości skorzystania z poradnictwa socjalnego, psychologicznego i prawnego.</a:t>
            </a:r>
          </a:p>
          <a:p>
            <a:pPr algn="just">
              <a:buNone/>
            </a:pPr>
            <a:r>
              <a:rPr lang="pl-PL" sz="25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Kierunki działania Gminnego Ośrodka Pomocy Społecznej w Przesmykach są zgodne z obowiązującymi przepisami, zapisami Gminnej Strategii Rozwiązywania Problemów Społecznych Gminy Przesmyki, posiadanymi środkami finansowymi i zasobami ludzkimi.</a:t>
            </a:r>
          </a:p>
          <a:p>
            <a:pPr marL="0" indent="0">
              <a:buNone/>
            </a:pPr>
            <a:endParaRPr lang="pl-PL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63040" y="362472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pl-PL" sz="32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SYTUACJA DEMOGRAFICZNA </a:t>
            </a:r>
            <a:br>
              <a:rPr lang="pl-PL" sz="32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pl-PL" sz="32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GMINY PRZESMYKI</a:t>
            </a:r>
            <a:endParaRPr lang="pl-PL" sz="32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83296" y="1443072"/>
            <a:ext cx="7997024" cy="5052456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buNone/>
            </a:pPr>
            <a:r>
              <a:rPr lang="pl-PL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	</a:t>
            </a:r>
            <a:r>
              <a:rPr lang="pl-P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Gminę Przesmyki według danych USC na dzień </a:t>
            </a:r>
            <a:r>
              <a:rPr lang="pl-PL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31.12.2025 r. </a:t>
            </a:r>
            <a:r>
              <a:rPr lang="pl-P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zamieszkiwało </a:t>
            </a:r>
            <a:r>
              <a:rPr lang="pl-PL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2957 osób. </a:t>
            </a:r>
          </a:p>
          <a:p>
            <a:pPr algn="just">
              <a:lnSpc>
                <a:spcPct val="110000"/>
              </a:lnSpc>
              <a:buNone/>
            </a:pPr>
            <a:endParaRPr lang="pl-PL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buNone/>
            </a:pPr>
            <a:r>
              <a:rPr lang="pl-PL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59,08% mieszkańców to osoby w wieku produkcyjnym </a:t>
            </a:r>
            <a:br>
              <a:rPr lang="pl-PL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(18-60 lat dla kobiet; 18-65 dla mężczyzn), </a:t>
            </a:r>
            <a:r>
              <a:rPr lang="pl-P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pozostała część to </a:t>
            </a:r>
            <a:r>
              <a:rPr lang="pl-PL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osoby w wieku poprodukcyjnym (24,92%) </a:t>
            </a:r>
            <a:r>
              <a:rPr lang="pl-P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oraz </a:t>
            </a:r>
            <a:r>
              <a:rPr lang="pl-PL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 wieku przedprodukcyjnym (16,00%)</a:t>
            </a:r>
            <a:r>
              <a:rPr lang="pl-P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lnSpc>
                <a:spcPct val="110000"/>
              </a:lnSpc>
              <a:buNone/>
            </a:pPr>
            <a:r>
              <a:rPr lang="pl-P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Analiza danych wskazuje, że od kilku lat liczba ludności </a:t>
            </a:r>
            <a:br>
              <a:rPr lang="pl-P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 gminie systematycznie spada.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565600" y="5894248"/>
            <a:ext cx="8458200" cy="774260"/>
          </a:xfrm>
        </p:spPr>
        <p:txBody>
          <a:bodyPr>
            <a:noAutofit/>
          </a:bodyPr>
          <a:lstStyle/>
          <a:p>
            <a:pPr algn="ctr"/>
            <a:r>
              <a:rPr lang="pl-P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DZIĘKUJĘ ZA UWAGĘ</a:t>
            </a:r>
            <a:br>
              <a:rPr lang="pl-PL" sz="3600" dirty="0"/>
            </a:br>
            <a:br>
              <a:rPr lang="pl-PL" sz="3600" dirty="0"/>
            </a:br>
            <a:endParaRPr lang="pl-PL" sz="3600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603552" y="963752"/>
            <a:ext cx="7936896" cy="438934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l-PL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l-PL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zakończenie składam serdeczne podziękowania wszystkim osobom oraz instytucjom współpracującym z Gminnym Ośrodkiem Pomocy Społecznej w Przesmykach za zaangażowanie oraz wkład w realizację działań na rzecz mieszkańców gminy. Wspólne inicjatywy przyczyniają się do skuteczniejszego rozwiązywania problemów społecznych oraz wzmacniania lokalnego systemu wsparcia.</a:t>
            </a:r>
            <a:endParaRPr lang="pl-PL" sz="28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22003" y="156704"/>
            <a:ext cx="7394650" cy="841248"/>
          </a:xfrm>
        </p:spPr>
        <p:txBody>
          <a:bodyPr>
            <a:noAutofit/>
          </a:bodyPr>
          <a:lstStyle/>
          <a:p>
            <a:pPr algn="ctr"/>
            <a:r>
              <a:rPr lang="pl-PL" sz="32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SYTUACJA DEMOGRAFICZNA </a:t>
            </a:r>
            <a:br>
              <a:rPr lang="pl-PL" sz="32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pl-PL" sz="32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GMINY PRZESMYKI</a:t>
            </a:r>
            <a:endParaRPr lang="pl-PL" sz="3200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143411800"/>
              </p:ext>
            </p:extLst>
          </p:nvPr>
        </p:nvGraphicFramePr>
        <p:xfrm>
          <a:off x="442073" y="1683466"/>
          <a:ext cx="8535988" cy="4052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1264960" y="5885717"/>
            <a:ext cx="8311848" cy="43035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pl-PL" sz="1100" i="1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Źródło: Dane Urzędu Gminy Przesmyki</a:t>
            </a:r>
            <a:endParaRPr lang="pl-PL" sz="11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922003" y="1217795"/>
            <a:ext cx="757612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pl-PL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Wykres 1. Liczba mieszkańców gminy Przesmyki w latach 2023-2025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52572" y="362472"/>
            <a:ext cx="7438856" cy="838200"/>
          </a:xfrm>
        </p:spPr>
        <p:txBody>
          <a:bodyPr>
            <a:noAutofit/>
          </a:bodyPr>
          <a:lstStyle/>
          <a:p>
            <a:pPr algn="ctr"/>
            <a:r>
              <a:rPr lang="pl-PL" sz="32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MIESZKAŃCY GMINY PRZESMYKI NA RYNKU PRACY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44306" y="1504904"/>
            <a:ext cx="7636256" cy="4873752"/>
          </a:xfrm>
        </p:spPr>
        <p:txBody>
          <a:bodyPr>
            <a:normAutofit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pl-PL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Według danych Powiatowego Urzędu Pracy w Siedlcach na koniec grudnia 2025 r. na terenie Gminy Przesmyki zarejestrowanych było </a:t>
            </a:r>
            <a:r>
              <a:rPr lang="pl-PL" sz="2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61 osób bezrobotnych</a:t>
            </a:r>
            <a:r>
              <a:rPr lang="pl-PL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co stanowiło </a:t>
            </a:r>
            <a:r>
              <a:rPr lang="pl-PL" sz="2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około 3,49% mieszkańców gminy w wieku produkcyjnym</a:t>
            </a:r>
            <a:r>
              <a:rPr lang="pl-PL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algn="just">
              <a:spcBef>
                <a:spcPts val="0"/>
              </a:spcBef>
              <a:buNone/>
            </a:pPr>
            <a:endParaRPr lang="pl-PL" sz="20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pl-PL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Dane te nie odzwierciedlają w pełni poziomu bezrobocia, wskazują bowiem liczbę osób zarejestrowanych w urzędzie pracy, a nie faktycznie poszukujących pracy. Powszechnym zjawiskiem jest tzw. „bezrobocie ukryte” jak również zatrudnienie na umowach śmieciowych i w ramach prac dorywczych.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64320" y="287017"/>
            <a:ext cx="7395744" cy="988625"/>
          </a:xfrm>
        </p:spPr>
        <p:txBody>
          <a:bodyPr>
            <a:noAutofit/>
          </a:bodyPr>
          <a:lstStyle/>
          <a:p>
            <a:pPr algn="ctr"/>
            <a:r>
              <a:rPr lang="pl-PL" sz="32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MIESZKAŃCY GMINY PRZESMYKI NA RYNKU PRACY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964320" y="1444776"/>
            <a:ext cx="8478048" cy="5059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sz="1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Wykres 2. Osoby bezrobotne na terenie gminy Przesmyki w latach 2023-2025</a:t>
            </a:r>
            <a:endParaRPr lang="pl-PL" sz="14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Symbol zastępczy zawartości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470970105"/>
              </p:ext>
            </p:extLst>
          </p:nvPr>
        </p:nvGraphicFramePr>
        <p:xfrm>
          <a:off x="776814" y="1830576"/>
          <a:ext cx="7516000" cy="46298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Prostokąt 4"/>
          <p:cNvSpPr/>
          <p:nvPr/>
        </p:nvSpPr>
        <p:spPr>
          <a:xfrm>
            <a:off x="1204832" y="6460432"/>
            <a:ext cx="243207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pl-PL" sz="1100" i="1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Źródło: Dane Urzędu Gminy Przesmyki</a:t>
            </a:r>
            <a:endParaRPr lang="pl-PL" sz="11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83936" y="121960"/>
            <a:ext cx="7922152" cy="838200"/>
          </a:xfrm>
        </p:spPr>
        <p:txBody>
          <a:bodyPr>
            <a:noAutofit/>
          </a:bodyPr>
          <a:lstStyle/>
          <a:p>
            <a:pPr algn="ctr"/>
            <a:r>
              <a:rPr lang="pl-PL" sz="32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INFRASTRUKTURA SPOŁECZNA GMINY PRZESMYKI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41061" y="1084008"/>
            <a:ext cx="8083202" cy="5171008"/>
          </a:xfrm>
        </p:spPr>
        <p:txBody>
          <a:bodyPr>
            <a:normAutofit fontScale="25000" lnSpcReduction="20000"/>
          </a:bodyPr>
          <a:lstStyle/>
          <a:p>
            <a:pPr algn="just">
              <a:buNone/>
            </a:pPr>
            <a:r>
              <a:rPr lang="pl-P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		</a:t>
            </a:r>
            <a:r>
              <a:rPr lang="pl-PL" sz="56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 Gminie Przesmyki jest </a:t>
            </a:r>
            <a:r>
              <a:rPr lang="pl-PL" sz="5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15 mieszkań komunalnych </a:t>
            </a:r>
            <a:r>
              <a:rPr lang="pl-PL" sz="56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pl-PL" sz="5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 lokal socjalny.</a:t>
            </a:r>
            <a:endParaRPr lang="pl-PL" sz="56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pl-PL" sz="56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	Zadania podstawowej opieki zdrowotnej realizują </a:t>
            </a:r>
            <a:r>
              <a:rPr lang="pl-PL" sz="5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 niepubliczne zakłady opieki zdrowotnej</a:t>
            </a:r>
            <a:r>
              <a:rPr lang="pl-PL" sz="56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None/>
            </a:pPr>
            <a:r>
              <a:rPr lang="pl-PL" sz="56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	Na terenie gminy Przesmyki działają </a:t>
            </a:r>
            <a:r>
              <a:rPr lang="pl-PL" sz="5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 zespoły szkół </a:t>
            </a:r>
            <a:r>
              <a:rPr lang="pl-PL" sz="56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organizujące pracę dwóch przedszkoli </a:t>
            </a:r>
            <a:br>
              <a:rPr lang="pl-PL" sz="56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56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 dwóch szkół podstawowych:</a:t>
            </a:r>
          </a:p>
          <a:p>
            <a:pPr algn="just">
              <a:buFont typeface="Wingdings" pitchFamily="2" charset="2"/>
              <a:buChar char="Ø"/>
            </a:pPr>
            <a:r>
              <a:rPr lang="pl-PL" sz="5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Zespół Szkół w Łysowie,</a:t>
            </a:r>
          </a:p>
          <a:p>
            <a:pPr algn="just">
              <a:buFont typeface="Wingdings" pitchFamily="2" charset="2"/>
              <a:buChar char="Ø"/>
            </a:pPr>
            <a:r>
              <a:rPr lang="pl-PL" sz="5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Zespół Szkół w Przesmykach</a:t>
            </a:r>
            <a:r>
              <a:rPr lang="pl-PL" sz="56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pl-PL" sz="56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W gminie funkcjonują </a:t>
            </a:r>
            <a:r>
              <a:rPr lang="pl-PL" sz="5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 przedszkola, </a:t>
            </a:r>
            <a:r>
              <a:rPr lang="pl-PL" sz="56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czas wolny od zajęć lekcyjnych organizują </a:t>
            </a:r>
            <a:br>
              <a:rPr lang="pl-PL" sz="56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5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 świetlice przyszkolne</a:t>
            </a:r>
            <a:r>
              <a:rPr lang="pl-PL" sz="56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Na terenie gminy funkcjonują </a:t>
            </a:r>
            <a:r>
              <a:rPr lang="pl-PL" sz="5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 opiekunowie dzienni</a:t>
            </a:r>
            <a:r>
              <a:rPr lang="pl-PL" sz="56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pl-PL" sz="56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Działalnością kulturalną w gminie zajmuje się </a:t>
            </a:r>
            <a:r>
              <a:rPr lang="pl-PL" sz="5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Gminny Ośrodek Kultury </a:t>
            </a:r>
            <a:br>
              <a:rPr lang="pl-PL" sz="5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5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 Przesmykach</a:t>
            </a:r>
            <a:r>
              <a:rPr lang="pl-PL" sz="56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czytelnictwo upowszechnia </a:t>
            </a:r>
            <a:r>
              <a:rPr lang="pl-PL" sz="5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Gminna Biblioteka Publiczna </a:t>
            </a:r>
            <a:r>
              <a:rPr lang="pl-PL" sz="56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spełniająca również rolę biblioteki szkolnej. </a:t>
            </a:r>
          </a:p>
          <a:p>
            <a:pPr algn="just">
              <a:buNone/>
            </a:pPr>
            <a:r>
              <a:rPr lang="pl-PL" sz="56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Nad bezpieczeństwem mieszkańców Gminy Przesmyki czuwają funkcjonariusze policji </a:t>
            </a:r>
            <a:br>
              <a:rPr lang="pl-PL" sz="56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56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z </a:t>
            </a:r>
            <a:r>
              <a:rPr lang="pl-PL" sz="5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Komisariatu Policji w Mordach</a:t>
            </a:r>
            <a:r>
              <a:rPr lang="pl-PL" sz="56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None/>
            </a:pPr>
            <a:r>
              <a:rPr lang="pl-PL" sz="56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Na terenie gminy oprócz Ośrodka Pomocy Społecznej brak jest innych instytucji pomocy. </a:t>
            </a:r>
            <a:br>
              <a:rPr lang="pl-PL" sz="56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56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 Kukawkach zlokalizowany jest Dom Pomocy Społecznej dla osób z chorobą Alzheimera nie należący do zasobów gminy, którego podmiotem prowadzącym jest starosta (PCPR).</a:t>
            </a:r>
          </a:p>
          <a:p>
            <a:pPr algn="just">
              <a:buNone/>
            </a:pPr>
            <a:r>
              <a:rPr lang="pl-PL" sz="56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Utworzenie i utrzymanie Ośrodka Pomocy Społecznej i zapewnienie środków na wynagrodzenia pracowników jest zadaniem gminy o charakterze obowiązkowym.  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44064" y="362472"/>
            <a:ext cx="7936896" cy="1202560"/>
          </a:xfrm>
        </p:spPr>
        <p:txBody>
          <a:bodyPr>
            <a:noAutofit/>
          </a:bodyPr>
          <a:lstStyle/>
          <a:p>
            <a:pPr algn="ctr"/>
            <a:r>
              <a:rPr lang="pl-PL" sz="24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NAJWAŻNIEJSZE DZIAŁANIA PODEJMOWANE PRZEZ GMINNY OŚRODEK POMOCY SPOŁECZNEJ </a:t>
            </a:r>
            <a:br>
              <a:rPr lang="pl-PL" sz="24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pl-PL" sz="2400" b="1" spc="30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–ZASADY FUNKCJONOWANIA</a:t>
            </a:r>
            <a:endParaRPr lang="pl-PL" sz="2400" dirty="0"/>
          </a:p>
        </p:txBody>
      </p:sp>
      <p:sp>
        <p:nvSpPr>
          <p:cNvPr id="8" name="Symbol zastępczy zawartości 7"/>
          <p:cNvSpPr>
            <a:spLocks noGrp="1"/>
          </p:cNvSpPr>
          <p:nvPr>
            <p:ph sz="half" idx="1"/>
          </p:nvPr>
        </p:nvSpPr>
        <p:spPr>
          <a:xfrm>
            <a:off x="1081598" y="1685288"/>
            <a:ext cx="3895119" cy="508252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pl-PL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 oparciu o </a:t>
            </a:r>
            <a:r>
              <a:rPr lang="pl-PL" sz="2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ustawę z dnia  12 marca 2004 r. </a:t>
            </a:r>
            <a:br>
              <a:rPr lang="pl-PL" sz="2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 pomocy społecznej</a:t>
            </a:r>
            <a:r>
              <a:rPr lang="pl-PL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 typeface="Wingdings" pitchFamily="2" charset="2"/>
              <a:buChar char="Ø"/>
            </a:pPr>
            <a:r>
              <a:rPr lang="pl-PL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Diagnozowanie i ocena potrzeb jednostek, grup lub środowisk wymagających interwencji socjalnej;</a:t>
            </a:r>
          </a:p>
          <a:p>
            <a:pPr>
              <a:buFont typeface="Wingdings" pitchFamily="2" charset="2"/>
              <a:buChar char="Ø"/>
            </a:pPr>
            <a:r>
              <a:rPr lang="pl-PL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Udzielanie i organizowanie świadczeń pomocy społecznej w formie pieniężnej, rzeczowej i w formie usług;</a:t>
            </a:r>
          </a:p>
          <a:p>
            <a:pPr>
              <a:buFont typeface="Wingdings" pitchFamily="2" charset="2"/>
              <a:buChar char="Ø"/>
            </a:pPr>
            <a:r>
              <a:rPr lang="pl-PL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Organizowanie działalności w zakresie spraw opiekuńczo – wychowawczych;</a:t>
            </a:r>
          </a:p>
          <a:p>
            <a:pPr>
              <a:buFont typeface="Wingdings" pitchFamily="2" charset="2"/>
              <a:buChar char="Ø"/>
            </a:pPr>
            <a:r>
              <a:rPr lang="pl-PL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Współpraca i koordynacja działań prowadzonych przez instytucje, organizacje i osoby fizyczne na rzecz zaspokajania potrzeb osób wymagających pomocy.</a:t>
            </a:r>
          </a:p>
          <a:p>
            <a:pPr>
              <a:buNone/>
            </a:pPr>
            <a:endParaRPr lang="pl-PL" sz="20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pl-PL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Na podstawie </a:t>
            </a:r>
            <a:r>
              <a:rPr lang="pl-PL" sz="2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ustawy z dnia 9 czerwca 2011r. </a:t>
            </a:r>
            <a:br>
              <a:rPr lang="pl-PL" sz="2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 wspieraniu rodziny i systemie pieczy zastępczej: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Prowadzenie pracy z rodziną w celu wzmocnienia jej roli i funkcji;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Pomoc w opiece i wychowaniu dziecka;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Rozwijanie umiejętności opiekuńczo-wychowawczych rodziny.</a:t>
            </a:r>
          </a:p>
        </p:txBody>
      </p:sp>
      <p:sp>
        <p:nvSpPr>
          <p:cNvPr id="9" name="Symbol zastępczy zawartości 8"/>
          <p:cNvSpPr>
            <a:spLocks noGrp="1"/>
          </p:cNvSpPr>
          <p:nvPr>
            <p:ph sz="half" idx="2"/>
          </p:nvPr>
        </p:nvSpPr>
        <p:spPr>
          <a:xfrm>
            <a:off x="5111371" y="1715352"/>
            <a:ext cx="2951031" cy="4780176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pl-PL" sz="20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oparciu o </a:t>
            </a:r>
            <a:r>
              <a:rPr lang="pl-PL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ustawę z dnia 28 listopada 2003 r. o świadczeniach rodzinnych</a:t>
            </a:r>
            <a:r>
              <a:rPr lang="pl-PL" sz="20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Wingdings" pitchFamily="2" charset="2"/>
              <a:buChar char="Ø"/>
            </a:pPr>
            <a:r>
              <a:rPr lang="pl-PL" sz="20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Przyznawanie i wypłacanie świadczeń rodzinnych wraz z dodatkami;</a:t>
            </a:r>
          </a:p>
          <a:p>
            <a:pPr>
              <a:buFont typeface="Wingdings" pitchFamily="2" charset="2"/>
              <a:buChar char="Ø"/>
            </a:pPr>
            <a:r>
              <a:rPr lang="pl-PL" sz="20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Przyznawanie i wypłata świadczeń opiekuńczych i rodzicielskich.</a:t>
            </a:r>
          </a:p>
          <a:p>
            <a:pPr marL="0" indent="0">
              <a:buNone/>
            </a:pPr>
            <a:endParaRPr lang="pl-PL" sz="20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l-PL" sz="20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podstawie ustawy z dnia 7 września 2007 r.  o pomocy osobom uprawnionym do alimentów</a:t>
            </a:r>
            <a:endParaRPr lang="pl-PL" sz="20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pl-PL" sz="20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Przyznawanie i wypłacanie świadczeń z funduszu alimentacyjnego;</a:t>
            </a:r>
          </a:p>
          <a:p>
            <a:pPr lvl="0">
              <a:buFont typeface="Wingdings" pitchFamily="2" charset="2"/>
              <a:buChar char="Ø"/>
            </a:pPr>
            <a:r>
              <a:rPr lang="pl-PL" sz="20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Postępowanie wobec dłużników alimentacyjnych.</a:t>
            </a:r>
          </a:p>
          <a:p>
            <a:endParaRPr lang="pl-PL" dirty="0">
              <a:latin typeface="+mj-lt"/>
            </a:endParaRPr>
          </a:p>
          <a:p>
            <a:pPr marL="0" indent="0">
              <a:buNone/>
            </a:pPr>
            <a:endParaRPr lang="pl-P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bwód">
  <a:themeElements>
    <a:clrScheme name="Niebieski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Obwód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bwód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TM04033919[[fn=Obwód]]</Template>
  <TotalTime>4354</TotalTime>
  <Words>3745</Words>
  <Application>Microsoft Office PowerPoint</Application>
  <PresentationFormat>Pokaz na ekranie (4:3)</PresentationFormat>
  <Paragraphs>333</Paragraphs>
  <Slides>40</Slides>
  <Notes>40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40</vt:i4>
      </vt:variant>
    </vt:vector>
  </HeadingPairs>
  <TitlesOfParts>
    <vt:vector size="46" baseType="lpstr">
      <vt:lpstr>Arial</vt:lpstr>
      <vt:lpstr>Calibri</vt:lpstr>
      <vt:lpstr>Times New Roman</vt:lpstr>
      <vt:lpstr>Tw Cen MT</vt:lpstr>
      <vt:lpstr>Wingdings</vt:lpstr>
      <vt:lpstr>Obwód</vt:lpstr>
      <vt:lpstr>Opracowała: MONIKA BOROWSKA Kierownik GOPS Przesmyki </vt:lpstr>
      <vt:lpstr>PODSTAWA PRAWNA</vt:lpstr>
      <vt:lpstr>PODSTAWA PRAWNA</vt:lpstr>
      <vt:lpstr>SYTUACJA DEMOGRAFICZNA  GMINY PRZESMYKI</vt:lpstr>
      <vt:lpstr>SYTUACJA DEMOGRAFICZNA  GMINY PRZESMYKI</vt:lpstr>
      <vt:lpstr>MIESZKAŃCY GMINY PRZESMYKI NA RYNKU PRACY</vt:lpstr>
      <vt:lpstr>MIESZKAŃCY GMINY PRZESMYKI NA RYNKU PRACY</vt:lpstr>
      <vt:lpstr>INFRASTRUKTURA SPOŁECZNA GMINY PRZESMYKI</vt:lpstr>
      <vt:lpstr>NAJWAŻNIEJSZE DZIAŁANIA PODEJMOWANE PRZEZ GMINNY OŚRODEK POMOCY SPOŁECZNEJ  –ZASADY FUNKCJONOWANIA</vt:lpstr>
      <vt:lpstr>DANE O KORZYSTAJĄCYCH  Z POMOCY SPOŁECZNEJ</vt:lpstr>
      <vt:lpstr>POWODY UDZIELENIA POMOCY  I WSPARCIA</vt:lpstr>
      <vt:lpstr>UDZIELONA POMOC W LATACH  2023-2025</vt:lpstr>
      <vt:lpstr>UDZIELANIE ŚWIADCZEŃ  Z POMOCY SPOŁECZNEJ</vt:lpstr>
      <vt:lpstr>WYWIADY ŚRODOWISKOWE  W LATACH 2023-2025 </vt:lpstr>
      <vt:lpstr>FORMY REALIZOWANYCH ŚWIADCZEŃ</vt:lpstr>
      <vt:lpstr>ŚWIADCZENIA PIENIĘŻNE Z POMOCY SPOŁECZNEJ UDZIELONE W LATACH 2023-2025</vt:lpstr>
      <vt:lpstr>ŚWIADCZENIA PIENIĘŻNE Z POMOCY SPOŁECZNEJ UDZIELONE W LATACH 2023-2025</vt:lpstr>
      <vt:lpstr>ŚWIADCZENIA NIEPIENIĘŻNE  Z POMOCY SPOŁECZNEJ UDZIELONE W LATACH 2023-2025</vt:lpstr>
      <vt:lpstr>ŚWIADCZENIA NIEPIENIĘŻNE  Z POMOCY SPOŁECZNEJ UDZIELONE  W LATACH 2023-2025</vt:lpstr>
      <vt:lpstr>ŚWIADCZENIA REALIZOWANE PRZEZ GMINNY OŚRODEK POMOCY SPOŁECZNEJ W PRZESMYKACH</vt:lpstr>
      <vt:lpstr>WYDATKI BUDŻETOWE  REALIZOWANE PRZEZ GMINNY OŚRODEK POMOCY SPOŁECZNEJ  W PRZESMYKACH W LATACH 2023-2025</vt:lpstr>
      <vt:lpstr>WYDATKI BUDŻETOWE  REALIZOWANE PRZEZ GMINNY OŚRODEK POMOCY SPOŁECZNEJ  W PRZESMYKACH W LATACH 2023-2025</vt:lpstr>
      <vt:lpstr>WYKONANIE BUDŻETU GMINNEGO OŚRODKA POMOCY SPOŁECZNEJ WPRZESMYKACH  W LATACH 2024-2025</vt:lpstr>
      <vt:lpstr>WYKONANIE BUDŻETU GMINNEGO OŚRODKA POMOCY SPOŁECZNEJ  W PRZESMYKACH  W LATACH 2024-2025</vt:lpstr>
      <vt:lpstr>WYKONANIE BUDŻETU GMINNEGO OŚRODKA POMOCY SPOŁECZNEJ  W PRZESMYKACH  W LATACH 2024-2025</vt:lpstr>
      <vt:lpstr>WYKONANIE BUDŻETU GMINNEGO OŚRODKA POMOCY SPOŁECZNEJ  W PRZESMYKACH  W LATACH 2024-2025</vt:lpstr>
      <vt:lpstr>REALIZACJA ZADAŃ ZLECONYCH  W LATACH 2023-2025</vt:lpstr>
      <vt:lpstr>REALIZACJA ZADAŃ ZLECONYCH  W LATACH 2023-2025</vt:lpstr>
      <vt:lpstr>REALIZACJA ZADAŃ  W LATACH 2023-2025</vt:lpstr>
      <vt:lpstr>REALIZACJA ZADAŃ  W LATACH 2023-2025</vt:lpstr>
      <vt:lpstr>INNE ZADANIA REALIZOWANE PRZEZ GMINNY OŚRODEK POMOCY SPOŁECZNEJ  W ROKU 2025</vt:lpstr>
      <vt:lpstr>INNE ZADANIA REALIZOWANE PRZEZ GMINNY OŚRODEK POMOCY SPOŁECZNEJ  W ROKU 2025</vt:lpstr>
      <vt:lpstr>ODPŁATNOŚĆ ZA POBYT W PIECZY ZASTĘPCZEJ</vt:lpstr>
      <vt:lpstr>INNE ZADANIA REALIZOWANE PRZEZ GMINNY OŚRODEK POMOCY SPOŁECZNEJ  W ROKU 2025</vt:lpstr>
      <vt:lpstr>INNE ZADANIA REALIZOWANE PRZEZ GMINNY OŚRODEK POMOCY SPOŁECZNEJ  W ROKU 2025</vt:lpstr>
      <vt:lpstr>ŚWIADCZENIE PRACY SOCJALNEJ  I INNE INICJATYWY  </vt:lpstr>
      <vt:lpstr>INNE ZADANIA REALIZOWANE PRZEZ GMINNY OŚRODEK POMOCY SPOŁECZNEJ  W LATACH 2023-2025</vt:lpstr>
      <vt:lpstr>KADRA JEDNOSTKI ORGANIZACYJNEJ POMOCY SPOŁECZNEJ</vt:lpstr>
      <vt:lpstr>NAJWAŻNIEJSZE ZADANIA DO WYKONANIA W 2026 ROKU</vt:lpstr>
      <vt:lpstr>DZIĘKUJĘ ZA UWAGĘ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Opracowała: mgr Bogusława Górska Kierownik GOPS Przesmyki</dc:title>
  <dc:creator>500_PLUS</dc:creator>
  <cp:lastModifiedBy>Bogusława Górska</cp:lastModifiedBy>
  <cp:revision>160</cp:revision>
  <cp:lastPrinted>2026-04-10T07:40:13Z</cp:lastPrinted>
  <dcterms:created xsi:type="dcterms:W3CDTF">2024-04-11T14:20:13Z</dcterms:created>
  <dcterms:modified xsi:type="dcterms:W3CDTF">2026-04-13T12:01:41Z</dcterms:modified>
</cp:coreProperties>
</file>