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9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22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23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24.xml" ContentType="application/vnd.openxmlformats-officedocument.presentationml.notesSlide+xml"/>
  <Override PartName="/ppt/charts/chart14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5.xml" ContentType="application/vnd.openxmlformats-officedocument.drawingml.chart+xml"/>
  <Override PartName="/ppt/notesSlides/notesSlide25.xml" ContentType="application/vnd.openxmlformats-officedocument.presentationml.notesSlid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notesSlides/notesSlide26.xml" ContentType="application/vnd.openxmlformats-officedocument.presentationml.notesSlide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notesSlides/notesSlide27.xml" ContentType="application/vnd.openxmlformats-officedocument.presentationml.notesSlide+xml"/>
  <Override PartName="/ppt/charts/chart21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28.xml" ContentType="application/vnd.openxmlformats-officedocument.presentationml.notesSlide+xml"/>
  <Override PartName="/ppt/charts/chart22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29.xml" ContentType="application/vnd.openxmlformats-officedocument.presentationml.notesSlide+xml"/>
  <Override PartName="/ppt/charts/chart23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30.xml" ContentType="application/vnd.openxmlformats-officedocument.presentationml.notesSlide+xml"/>
  <Override PartName="/ppt/charts/chart24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charts/chart25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2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ycja Michalak" initials="PM" lastIdx="1" clrIdx="0">
    <p:extLst>
      <p:ext uri="{19B8F6BF-5375-455C-9EA6-DF929625EA0E}">
        <p15:presenceInfo xmlns:p15="http://schemas.microsoft.com/office/powerpoint/2012/main" userId="Patrycja Michala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C28D"/>
    <a:srgbClr val="98BE53"/>
    <a:srgbClr val="659E40"/>
    <a:srgbClr val="8BBF67"/>
    <a:srgbClr val="B7CBA3"/>
    <a:srgbClr val="84A050"/>
    <a:srgbClr val="92BB4D"/>
    <a:srgbClr val="619D3D"/>
    <a:srgbClr val="57A03C"/>
    <a:srgbClr val="67AA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19" autoAdjust="0"/>
    <p:restoredTop sz="94660"/>
  </p:normalViewPr>
  <p:slideViewPr>
    <p:cSldViewPr>
      <p:cViewPr varScale="1">
        <p:scale>
          <a:sx n="107" d="100"/>
          <a:sy n="107" d="100"/>
        </p:scale>
        <p:origin x="175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60128" cy="6012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2022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4.4634551969848241E-3"/>
                  <c:y val="9.40070389312512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4D6-4B0E-858D-DF2CC81DF9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mieszkańcy ogółem</c:v>
                </c:pt>
                <c:pt idx="1">
                  <c:v>wiek przedprodukcyjny</c:v>
                </c:pt>
                <c:pt idx="2">
                  <c:v>wiek produkcyjny</c:v>
                </c:pt>
                <c:pt idx="3">
                  <c:v>wiek poprodukcyjny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3056</c:v>
                </c:pt>
                <c:pt idx="1">
                  <c:v>495</c:v>
                </c:pt>
                <c:pt idx="2">
                  <c:v>1839</c:v>
                </c:pt>
                <c:pt idx="3">
                  <c:v>722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D6-4B0E-858D-DF2CC81DF92E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2023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2"/>
              <c:layout>
                <c:manualLayout>
                  <c:x val="2.9756367979898789E-3"/>
                  <c:y val="3.13356796437504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4D6-4B0E-858D-DF2CC81DF9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mieszkańcy ogółem</c:v>
                </c:pt>
                <c:pt idx="1">
                  <c:v>wiek przedprodukcyjny</c:v>
                </c:pt>
                <c:pt idx="2">
                  <c:v>wiek produkcyjny</c:v>
                </c:pt>
                <c:pt idx="3">
                  <c:v>wiek poprodukcyjny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3028</c:v>
                </c:pt>
                <c:pt idx="1">
                  <c:v>489</c:v>
                </c:pt>
                <c:pt idx="2">
                  <c:v>1812</c:v>
                </c:pt>
                <c:pt idx="3">
                  <c:v>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4D6-4B0E-858D-DF2CC81DF92E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2024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2.9756367979898789E-3"/>
                  <c:y val="3.13356796437504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4D6-4B0E-858D-DF2CC81DF92E}"/>
                </c:ext>
              </c:extLst>
            </c:dLbl>
            <c:dLbl>
              <c:idx val="2"/>
              <c:layout>
                <c:manualLayout>
                  <c:x val="7.4390919949747164E-3"/>
                  <c:y val="1.25342718575001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4D6-4B0E-858D-DF2CC81DF9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mieszkańcy ogółem</c:v>
                </c:pt>
                <c:pt idx="1">
                  <c:v>wiek przedprodukcyjny</c:v>
                </c:pt>
                <c:pt idx="2">
                  <c:v>wiek produkcyjny</c:v>
                </c:pt>
                <c:pt idx="3">
                  <c:v>wiek poprodukcyjny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3010</c:v>
                </c:pt>
                <c:pt idx="1">
                  <c:v>494</c:v>
                </c:pt>
                <c:pt idx="2">
                  <c:v>1781</c:v>
                </c:pt>
                <c:pt idx="3">
                  <c:v>735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4D6-4B0E-858D-DF2CC81DF9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10973696"/>
        <c:axId val="110954368"/>
      </c:barChart>
      <c:catAx>
        <c:axId val="1109736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10954368"/>
        <c:crosses val="autoZero"/>
        <c:auto val="1"/>
        <c:lblAlgn val="ctr"/>
        <c:lblOffset val="100"/>
        <c:noMultiLvlLbl val="0"/>
      </c:catAx>
      <c:valAx>
        <c:axId val="110954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10973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990094516710602"/>
          <c:y val="0.10761427649864626"/>
          <c:w val="0.8819123853608426"/>
          <c:h val="0.801300261635087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rgbClr val="B7CBA3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659E4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45A7-46C1-AE3C-8B6875317BDA}"/>
              </c:ext>
            </c:extLst>
          </c:dPt>
          <c:dPt>
            <c:idx val="1"/>
            <c:invertIfNegative val="0"/>
            <c:bubble3D val="0"/>
            <c:spPr>
              <a:solidFill>
                <a:srgbClr val="98BE53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5A7-46C1-AE3C-8B6875317BDA}"/>
              </c:ext>
            </c:extLst>
          </c:dPt>
          <c:dPt>
            <c:idx val="2"/>
            <c:invertIfNegative val="0"/>
            <c:bubble3D val="0"/>
            <c:spPr>
              <a:solidFill>
                <a:srgbClr val="A3C28D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45A7-46C1-AE3C-8B6875317BDA}"/>
              </c:ext>
            </c:extLst>
          </c:dPt>
          <c:dLbls>
            <c:dLbl>
              <c:idx val="0"/>
              <c:layout>
                <c:manualLayout>
                  <c:x val="1.0499107280811375E-3"/>
                  <c:y val="-1.553671164743772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5.830.363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5A7-46C1-AE3C-8B6875317BDA}"/>
                </c:ext>
              </c:extLst>
            </c:dLbl>
            <c:dLbl>
              <c:idx val="1"/>
              <c:layout>
                <c:manualLayout>
                  <c:x val="-9.5468377139527958E-4"/>
                  <c:y val="1.5419923116204214E-4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2.253.786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5A7-46C1-AE3C-8B6875317BDA}"/>
                </c:ext>
              </c:extLst>
            </c:dLbl>
            <c:dLbl>
              <c:idx val="2"/>
              <c:layout>
                <c:manualLayout>
                  <c:x val="1.7272292228192689E-3"/>
                  <c:y val="1.218257860443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2.576.563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01258068808047"/>
                      <c:h val="6.3653346698865437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45A7-46C1-AE3C-8B6875317B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rok 2022</c:v>
                </c:pt>
                <c:pt idx="1">
                  <c:v>rok 2023</c:v>
                </c:pt>
                <c:pt idx="2">
                  <c:v>rok 2024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5830363</c:v>
                </c:pt>
                <c:pt idx="1">
                  <c:v>2253786</c:v>
                </c:pt>
                <c:pt idx="2">
                  <c:v>2576563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5A7-46C1-AE3C-8B6875317B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51217664"/>
        <c:axId val="151219200"/>
      </c:barChart>
      <c:catAx>
        <c:axId val="1512176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1219200"/>
        <c:crosses val="autoZero"/>
        <c:auto val="1"/>
        <c:lblAlgn val="ctr"/>
        <c:lblOffset val="100"/>
        <c:noMultiLvlLbl val="0"/>
      </c:catAx>
      <c:valAx>
        <c:axId val="151219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1217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266.115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0EA-4FA8-AA6B-CE846FDC601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640.403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0EA-4FA8-AA6B-CE846FDC601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906.518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0EA-4FA8-AA6B-CE846FDC601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1.670.045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20EA-4FA8-AA6B-CE846FDC6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w tym: dotowane z budżetu państwa</c:v>
                </c:pt>
                <c:pt idx="1">
                  <c:v>w tym: finansowane z budżetu gminy</c:v>
                </c:pt>
                <c:pt idx="2">
                  <c:v>na zadania własne</c:v>
                </c:pt>
                <c:pt idx="3">
                  <c:v>na zadania zlecone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266115</c:v>
                </c:pt>
                <c:pt idx="1">
                  <c:v>640403</c:v>
                </c:pt>
                <c:pt idx="2">
                  <c:v>906518</c:v>
                </c:pt>
                <c:pt idx="3">
                  <c:v>1670045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0EA-4FA8-AA6B-CE846FDC6010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232.676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20EA-4FA8-AA6B-CE846FDC601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647.699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20EA-4FA8-AA6B-CE846FDC601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880.375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20EA-4FA8-AA6B-CE846FDC6010}"/>
                </c:ext>
              </c:extLst>
            </c:dLbl>
            <c:dLbl>
              <c:idx val="3"/>
              <c:layout>
                <c:manualLayout>
                  <c:x val="1.0232048825633572E-2"/>
                  <c:y val="-3.010914922212897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1.373.411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20EA-4FA8-AA6B-CE846FDC6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w tym: dotowane z budżetu państwa</c:v>
                </c:pt>
                <c:pt idx="1">
                  <c:v>w tym: finansowane z budżetu gminy</c:v>
                </c:pt>
                <c:pt idx="2">
                  <c:v>na zadania własne</c:v>
                </c:pt>
                <c:pt idx="3">
                  <c:v>na zadania zlecone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232676</c:v>
                </c:pt>
                <c:pt idx="1">
                  <c:v>647699</c:v>
                </c:pt>
                <c:pt idx="2">
                  <c:v>880375</c:v>
                </c:pt>
                <c:pt idx="3">
                  <c:v>1373411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0EA-4FA8-AA6B-CE846FDC6010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194.881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20EA-4FA8-AA6B-CE846FDC601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519.360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20EA-4FA8-AA6B-CE846FDC601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714.241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20EA-4FA8-AA6B-CE846FDC6010}"/>
                </c:ext>
              </c:extLst>
            </c:dLbl>
            <c:dLbl>
              <c:idx val="3"/>
              <c:layout>
                <c:manualLayout>
                  <c:x val="0"/>
                  <c:y val="-9.811091425981624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2.928.982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20EA-4FA8-AA6B-CE846FDC6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w tym: dotowane z budżetu państwa</c:v>
                </c:pt>
                <c:pt idx="1">
                  <c:v>w tym: finansowane z budżetu gminy</c:v>
                </c:pt>
                <c:pt idx="2">
                  <c:v>na zadania własne</c:v>
                </c:pt>
                <c:pt idx="3">
                  <c:v>na zadania zlecone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194881</c:v>
                </c:pt>
                <c:pt idx="1">
                  <c:v>519360</c:v>
                </c:pt>
                <c:pt idx="2">
                  <c:v>714241</c:v>
                </c:pt>
                <c:pt idx="3">
                  <c:v>2928982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0EA-4FA8-AA6B-CE846FDC6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3555712"/>
        <c:axId val="153557248"/>
      </c:barChart>
      <c:catAx>
        <c:axId val="15355571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3557248"/>
        <c:crosses val="autoZero"/>
        <c:auto val="1"/>
        <c:lblAlgn val="ctr"/>
        <c:lblOffset val="100"/>
        <c:noMultiLvlLbl val="0"/>
      </c:catAx>
      <c:valAx>
        <c:axId val="1535572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3555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499768047454399E-2"/>
          <c:y val="0.18207961555826857"/>
          <c:w val="0.84672080954531292"/>
          <c:h val="0.61741589071715353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dLbls>
            <c:dLbl>
              <c:idx val="0"/>
              <c:layout>
                <c:manualLayout>
                  <c:x val="-0.23291983075076522"/>
                  <c:y val="-0.12790444921274066"/>
                </c:manualLayout>
              </c:layout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 dirty="0"/>
                      <a:t>1.373.411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11F-4EBE-8DCF-E3CBD9F617B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 dirty="0"/>
                      <a:t>232.676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11F-4EBE-8DCF-E3CBD9F617B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 dirty="0"/>
                      <a:t>647.699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D11F-4EBE-8DCF-E3CBD9F617B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/>
                      <a:t>2.187.140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11F-4EBE-8DCF-E3CBD9F617B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Arkusz1!$A$2:$A$4</c:f>
              <c:strCache>
                <c:ptCount val="3"/>
                <c:pt idx="0">
                  <c:v>zadania zlecone (60,9%)</c:v>
                </c:pt>
                <c:pt idx="1">
                  <c:v>zadania własne dotowane z budżetu państwa (10,3%)</c:v>
                </c:pt>
                <c:pt idx="2">
                  <c:v>zadania własne finansowane z budżetu gminy (28,8%)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1373411</c:v>
                </c:pt>
                <c:pt idx="1">
                  <c:v>232676</c:v>
                </c:pt>
                <c:pt idx="2">
                  <c:v>647699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11F-4EBE-8DCF-E3CBD9F617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1239195650425865"/>
          <c:y val="0.78248510359153767"/>
          <c:w val="0.84434388356600754"/>
          <c:h val="0.21751499902107677"/>
        </c:manualLayout>
      </c:layout>
      <c:overlay val="0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063790042741113E-2"/>
          <c:y val="8.2441219167015564E-2"/>
          <c:w val="0.84672080954531315"/>
          <c:h val="0.61741589071715353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dLbls>
            <c:dLbl>
              <c:idx val="0"/>
              <c:layout>
                <c:manualLayout>
                  <c:x val="-0.2076030372807923"/>
                  <c:y val="-0.16060618866555418"/>
                </c:manualLayout>
              </c:layout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 dirty="0"/>
                      <a:t>1.670.045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6F8-4AB5-997B-A0453987558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 dirty="0"/>
                      <a:t>266.115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6F8-4AB5-997B-A0453987558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 dirty="0"/>
                      <a:t>640.403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46F8-4AB5-997B-A0453987558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/>
                      <a:t>2</a:t>
                    </a:r>
                    <a:r>
                      <a:rPr lang="pl-PL"/>
                      <a:t>.</a:t>
                    </a:r>
                    <a:r>
                      <a:rPr lang="en-US"/>
                      <a:t>187</a:t>
                    </a:r>
                    <a:r>
                      <a:rPr lang="pl-PL"/>
                      <a:t>.</a:t>
                    </a:r>
                    <a:r>
                      <a:rPr lang="en-US"/>
                      <a:t>140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46F8-4AB5-997B-A0453987558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Arkusz1!$A$2:$A$4</c:f>
              <c:strCache>
                <c:ptCount val="3"/>
                <c:pt idx="0">
                  <c:v>zadania zlecone (64,8%)</c:v>
                </c:pt>
                <c:pt idx="1">
                  <c:v>zadania własne dotowane z budżetu państwa (10,3%)</c:v>
                </c:pt>
                <c:pt idx="2">
                  <c:v>zadania własne finansowane z budżetu gminy (24,9%)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1670045</c:v>
                </c:pt>
                <c:pt idx="1">
                  <c:v>266115</c:v>
                </c:pt>
                <c:pt idx="2">
                  <c:v>640403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6F8-4AB5-997B-A045398755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2.3904784285342828E-2"/>
          <c:y val="0.702131431581139"/>
          <c:w val="0.82863296447724089"/>
          <c:h val="0.2110866127703169"/>
        </c:manualLayout>
      </c:layout>
      <c:overlay val="0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b="1" dirty="0"/>
              <a:t>Rok</a:t>
            </a:r>
            <a:r>
              <a:rPr lang="pl-PL" b="1" baseline="0" dirty="0"/>
              <a:t> 2024 – 1.670.045 zł</a:t>
            </a:r>
          </a:p>
          <a:p>
            <a:pPr>
              <a:defRPr/>
            </a:pPr>
            <a:r>
              <a:rPr lang="pl-PL" b="1" baseline="0" dirty="0"/>
              <a:t> </a:t>
            </a:r>
            <a:endParaRPr lang="pl-PL" b="1" dirty="0"/>
          </a:p>
        </c:rich>
      </c:tx>
      <c:layout>
        <c:manualLayout>
          <c:xMode val="edge"/>
          <c:yMode val="edge"/>
          <c:x val="0.2721441136465528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Rok 2024 - 1.670.045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F66-4858-8D06-806AC854191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0F66-4858-8D06-806AC854191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F66-4858-8D06-806AC854191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0F66-4858-8D06-806AC854191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F66-4858-8D06-806AC854191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0F66-4858-8D06-806AC854191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F66-4858-8D06-806AC8541918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58.625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F66-4858-8D06-806AC854191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101.660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F66-4858-8D06-806AC8541918}"/>
                </c:ext>
              </c:extLst>
            </c:dLbl>
            <c:dLbl>
              <c:idx val="2"/>
              <c:layout>
                <c:manualLayout>
                  <c:x val="-0.1061122968290515"/>
                  <c:y val="-0.1511015815832207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1.130.077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0F66-4858-8D06-806AC854191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62.380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0F66-4858-8D06-806AC854191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129.250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F66-4858-8D06-806AC8541918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136.209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F66-4858-8D06-806AC8541918}"/>
                </c:ext>
              </c:extLst>
            </c:dLbl>
            <c:dLbl>
              <c:idx val="6"/>
              <c:layout>
                <c:manualLayout>
                  <c:x val="-6.9480855008700543E-3"/>
                  <c:y val="-9.332867660102892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2.000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F66-4858-8D06-806AC85419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Arkusz1!$A$2:$A$8</c:f>
              <c:strCache>
                <c:ptCount val="7"/>
                <c:pt idx="0">
                  <c:v>składki na ubezpieczenie zdrowotne</c:v>
                </c:pt>
                <c:pt idx="1">
                  <c:v>składki w ZUS I KRUS na ubezpieczenie emerytalne i rentowe</c:v>
                </c:pt>
                <c:pt idx="2">
                  <c:v>świadczenia rodzinne</c:v>
                </c:pt>
                <c:pt idx="3">
                  <c:v>fundusz alimentacyjny</c:v>
                </c:pt>
                <c:pt idx="4">
                  <c:v>dodatki osłonowe</c:v>
                </c:pt>
                <c:pt idx="5">
                  <c:v>bony energetyczne</c:v>
                </c:pt>
                <c:pt idx="6">
                  <c:v>wynagrodzenie dla opiekuna prawnego</c:v>
                </c:pt>
              </c:strCache>
            </c:strRef>
          </c:cat>
          <c:val>
            <c:numRef>
              <c:f>Arkusz1!$B$2:$B$8</c:f>
              <c:numCache>
                <c:formatCode>General</c:formatCode>
                <c:ptCount val="7"/>
                <c:pt idx="0">
                  <c:v>58625</c:v>
                </c:pt>
                <c:pt idx="1">
                  <c:v>101660</c:v>
                </c:pt>
                <c:pt idx="2">
                  <c:v>1130077</c:v>
                </c:pt>
                <c:pt idx="3">
                  <c:v>62380</c:v>
                </c:pt>
                <c:pt idx="4">
                  <c:v>129250</c:v>
                </c:pt>
                <c:pt idx="5">
                  <c:v>136209</c:v>
                </c:pt>
                <c:pt idx="6">
                  <c:v>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66-4858-8D06-806AC85419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Rok 2023 - 1.3</a:t>
            </a:r>
            <a:r>
              <a:rPr lang="pl-PL" b="1" dirty="0"/>
              <a:t>32</a:t>
            </a:r>
            <a:r>
              <a:rPr lang="en-US" b="1" dirty="0"/>
              <a:t>.</a:t>
            </a:r>
            <a:r>
              <a:rPr lang="pl-PL" b="1" dirty="0"/>
              <a:t>241 zł</a:t>
            </a:r>
          </a:p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 b="1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Rok 2023 - 1.332.241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BA15-4FF6-A52B-A7833A919A9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A15-4FF6-A52B-A7833A919A9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BA15-4FF6-A52B-A7833A919A9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BA15-4FF6-A52B-A7833A919A9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A15-4FF6-A52B-A7833A919A90}"/>
              </c:ext>
            </c:extLst>
          </c:dPt>
          <c:dLbls>
            <c:dLbl>
              <c:idx val="0"/>
              <c:layout>
                <c:manualLayout>
                  <c:x val="7.8928098833384516E-2"/>
                  <c:y val="-3.673083362324896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54.727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BA15-4FF6-A52B-A7833A919A9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96.368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BA15-4FF6-A52B-A7833A919A9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1.121.937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BA15-4FF6-A52B-A7833A919A90}"/>
                </c:ext>
              </c:extLst>
            </c:dLbl>
            <c:dLbl>
              <c:idx val="3"/>
              <c:layout>
                <c:manualLayout>
                  <c:x val="-9.6252059908341334E-2"/>
                  <c:y val="-1.03712070407992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50.709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A15-4FF6-A52B-A7833A919A90}"/>
                </c:ext>
              </c:extLst>
            </c:dLbl>
            <c:dLbl>
              <c:idx val="4"/>
              <c:layout>
                <c:manualLayout>
                  <c:x val="-1.6300477491653569E-2"/>
                  <c:y val="-4.667276344470135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8.500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3-BA15-4FF6-A52B-A7833A919A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Arkusz1!$A$2:$A$6</c:f>
              <c:strCache>
                <c:ptCount val="5"/>
                <c:pt idx="0">
                  <c:v>składki na ubezpieczenie zdrowotne</c:v>
                </c:pt>
                <c:pt idx="1">
                  <c:v>składki w ZUS i KRUS na ubezpieczenie emerytalne i rentowe</c:v>
                </c:pt>
                <c:pt idx="2">
                  <c:v>świadczenia rodzinne</c:v>
                </c:pt>
                <c:pt idx="3">
                  <c:v>fundusz alimentacyjny</c:v>
                </c:pt>
                <c:pt idx="4">
                  <c:v>świadczenia wychowawcze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54727</c:v>
                </c:pt>
                <c:pt idx="1">
                  <c:v>96368</c:v>
                </c:pt>
                <c:pt idx="2">
                  <c:v>1121937</c:v>
                </c:pt>
                <c:pt idx="3">
                  <c:v>50709</c:v>
                </c:pt>
                <c:pt idx="4">
                  <c:v>8500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15-4FF6-A52B-A7833A919A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b"/>
      <c:overlay val="0"/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33.948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B52-4304-A23D-D499022150D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94.384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B52-4304-A23D-D499022150D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13.743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AB52-4304-A23D-D499022150D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6.320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B52-4304-A23D-D499022150D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107.505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AB52-4304-A23D-D499022150D2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2.430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AB52-4304-A23D-D499022150D2}"/>
                </c:ext>
              </c:extLst>
            </c:dLbl>
            <c:dLbl>
              <c:idx val="6"/>
              <c:layout>
                <c:manualLayout>
                  <c:x val="-1.6811377390529358E-2"/>
                  <c:y val="-1.866480569510429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1.785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C0A-472D-BDA3-5F16F99ED5AF}"/>
                </c:ext>
              </c:extLst>
            </c:dLbl>
            <c:dLbl>
              <c:idx val="7"/>
              <c:layout>
                <c:manualLayout>
                  <c:x val="0.13053269415201685"/>
                  <c:y val="-1.748824525180207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6.000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C0A-472D-BDA3-5F16F99ED5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/>
                </a:pPr>
                <a:endParaRPr lang="pl-PL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Arkusz1!$A$2:$A$9</c:f>
              <c:strCache>
                <c:ptCount val="8"/>
                <c:pt idx="0">
                  <c:v>dofinansowanie programu "Posiłek w szkole i w domu"</c:v>
                </c:pt>
                <c:pt idx="1">
                  <c:v>dofinansowanie zasiłków stałych</c:v>
                </c:pt>
                <c:pt idx="2">
                  <c:v>dofinansowanie zasiłków okresowych</c:v>
                </c:pt>
                <c:pt idx="3">
                  <c:v>składka na ubezpieczenie zdrowotne podopiecznych</c:v>
                </c:pt>
                <c:pt idx="4">
                  <c:v>dofinansowanie kosztów utrzymania ośrodka</c:v>
                </c:pt>
                <c:pt idx="5">
                  <c:v>pomoc materialna dla uczniów o charakterze socjalnym</c:v>
                </c:pt>
                <c:pt idx="6">
                  <c:v>dofinansowanie kosztów zatrudnienia asystenta rodziny</c:v>
                </c:pt>
                <c:pt idx="7">
                  <c:v>dofinansowanie Zespołu Interdyscyplinarnego</c:v>
                </c:pt>
              </c:strCache>
            </c:strRef>
          </c:cat>
          <c:val>
            <c:numRef>
              <c:f>Arkusz1!$B$2:$B$9</c:f>
              <c:numCache>
                <c:formatCode>General</c:formatCode>
                <c:ptCount val="8"/>
                <c:pt idx="0">
                  <c:v>33948</c:v>
                </c:pt>
                <c:pt idx="1">
                  <c:v>94384</c:v>
                </c:pt>
                <c:pt idx="2">
                  <c:v>13743</c:v>
                </c:pt>
                <c:pt idx="3">
                  <c:v>6320</c:v>
                </c:pt>
                <c:pt idx="4">
                  <c:v>107505</c:v>
                </c:pt>
                <c:pt idx="5">
                  <c:v>2430</c:v>
                </c:pt>
                <c:pt idx="6">
                  <c:v>1785</c:v>
                </c:pt>
                <c:pt idx="7">
                  <c:v>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B52-4304-A23D-D499022150D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37.145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3E7-4488-BB09-9BDCE4F328F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76.505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3E7-4488-BB09-9BDCE4F328F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11.800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A3E7-4488-BB09-9BDCE4F328F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6.015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3E7-4488-BB09-9BDCE4F328F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pPr>
                      <a:defRPr sz="12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/>
                      <a:t>95.194</a:t>
                    </a:r>
                  </a:p>
                </c:rich>
              </c:tx>
              <c:numFmt formatCode="#,##0.00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A3E7-4488-BB09-9BDCE4F328FC}"/>
                </c:ext>
              </c:extLst>
            </c:dLbl>
            <c:dLbl>
              <c:idx val="5"/>
              <c:layout>
                <c:manualLayout>
                  <c:x val="-4.336807467016348E-2"/>
                  <c:y val="-1.307936764973787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4.700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A3E7-4488-BB09-9BDCE4F328FC}"/>
                </c:ext>
              </c:extLst>
            </c:dLbl>
            <c:dLbl>
              <c:idx val="6"/>
              <c:layout>
                <c:manualLayout>
                  <c:x val="0.11301470269869054"/>
                  <c:y val="-1.736385779541053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1.317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A3E7-4488-BB09-9BDCE4F328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Arkusz1!$A$2:$A$8</c:f>
              <c:strCache>
                <c:ptCount val="7"/>
                <c:pt idx="0">
                  <c:v>dofinansowanie programu "Posiłek w szkole i w domu"</c:v>
                </c:pt>
                <c:pt idx="1">
                  <c:v>dofinansowanie zasiłków stałych</c:v>
                </c:pt>
                <c:pt idx="2">
                  <c:v>dofinansowanie zasiłków okresowych</c:v>
                </c:pt>
                <c:pt idx="3">
                  <c:v>składka na ubezpieczenie zdrowotne podopiecznych</c:v>
                </c:pt>
                <c:pt idx="4">
                  <c:v>dofinansowanie kosztów utrzymania ośrodka</c:v>
                </c:pt>
                <c:pt idx="5">
                  <c:v>pomoc materialna dla uczniów o charakterze socjalnym</c:v>
                </c:pt>
                <c:pt idx="6">
                  <c:v>dofinansowanie kosztów zatrudnienia asystenta rodziny</c:v>
                </c:pt>
              </c:strCache>
            </c:strRef>
          </c:cat>
          <c:val>
            <c:numRef>
              <c:f>Arkusz1!$B$2:$B$8</c:f>
              <c:numCache>
                <c:formatCode>General</c:formatCode>
                <c:ptCount val="7"/>
                <c:pt idx="0">
                  <c:v>37145</c:v>
                </c:pt>
                <c:pt idx="1">
                  <c:v>76505</c:v>
                </c:pt>
                <c:pt idx="2">
                  <c:v>11800</c:v>
                </c:pt>
                <c:pt idx="3">
                  <c:v>6015</c:v>
                </c:pt>
                <c:pt idx="4">
                  <c:v>95194</c:v>
                </c:pt>
                <c:pt idx="5">
                  <c:v>4700</c:v>
                </c:pt>
                <c:pt idx="6">
                  <c:v>1317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3E7-4488-BB09-9BDCE4F328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833844660802048E-2"/>
          <c:y val="0.12143164406892941"/>
          <c:w val="0.72093651191184294"/>
          <c:h val="0.38694993569883279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dPt>
            <c:idx val="1"/>
            <c:bubble3D val="0"/>
            <c:explosion val="5"/>
            <c:extLst>
              <c:ext xmlns:c16="http://schemas.microsoft.com/office/drawing/2014/chart" uri="{C3380CC4-5D6E-409C-BE32-E72D297353CC}">
                <c16:uniqueId val="{00000001-AE6E-4930-90DF-4A6FE6289861}"/>
              </c:ext>
            </c:extLst>
          </c:dPt>
          <c:dLbls>
            <c:dLbl>
              <c:idx val="0"/>
              <c:layout>
                <c:manualLayout>
                  <c:x val="0.15497417565930263"/>
                  <c:y val="1.167981566294646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19.017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E6E-4930-90DF-4A6FE628986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574.910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E6E-4930-90DF-4A6FE6289861}"/>
                </c:ext>
              </c:extLst>
            </c:dLbl>
            <c:dLbl>
              <c:idx val="2"/>
              <c:layout>
                <c:manualLayout>
                  <c:x val="-6.1612531563869422E-2"/>
                  <c:y val="-4.5401171003345659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9.486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AE6E-4930-90DF-4A6FE6289861}"/>
                </c:ext>
              </c:extLst>
            </c:dLbl>
            <c:dLbl>
              <c:idx val="3"/>
              <c:layout>
                <c:manualLayout>
                  <c:x val="-7.3443674770418854E-2"/>
                  <c:y val="-7.167575541292189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23.590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E6E-4930-90DF-4A6FE6289861}"/>
                </c:ext>
              </c:extLst>
            </c:dLbl>
            <c:dLbl>
              <c:idx val="4"/>
              <c:layout>
                <c:manualLayout>
                  <c:x val="-3.1466382355938537E-2"/>
                  <c:y val="-5.757426022797836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E6E-4930-90DF-4A6FE6289861}"/>
                </c:ext>
              </c:extLst>
            </c:dLbl>
            <c:dLbl>
              <c:idx val="5"/>
              <c:layout>
                <c:manualLayout>
                  <c:x val="5.7161389036721577E-2"/>
                  <c:y val="-7.780188107893695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7.408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AE6E-4930-90DF-4A6FE6289861}"/>
                </c:ext>
              </c:extLst>
            </c:dLbl>
            <c:dLbl>
              <c:idx val="6"/>
              <c:layout>
                <c:manualLayout>
                  <c:x val="0.18344446740570464"/>
                  <c:y val="-4.052908377521537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3.907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452-40AA-B671-62E7A9610017}"/>
                </c:ext>
              </c:extLst>
            </c:dLbl>
            <c:dLbl>
              <c:idx val="7"/>
              <c:layout>
                <c:manualLayout>
                  <c:x val="7.9439040684836801E-2"/>
                  <c:y val="-3.839000446457262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1.475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452-40AA-B671-62E7A96100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pl-PL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Arkusz1!$A$2:$A$9</c:f>
              <c:strCache>
                <c:ptCount val="8"/>
                <c:pt idx="0">
                  <c:v>zasiłek celowy i okresowy</c:v>
                </c:pt>
                <c:pt idx="1">
                  <c:v>ośrodek pomocy społecznej</c:v>
                </c:pt>
                <c:pt idx="2">
                  <c:v>pomoc w zakresie dożywiania</c:v>
                </c:pt>
                <c:pt idx="3">
                  <c:v>rodziny zastępcze</c:v>
                </c:pt>
                <c:pt idx="4">
                  <c:v>pomoc materialna dla uczniów o charakterze socjalnym</c:v>
                </c:pt>
                <c:pt idx="5">
                  <c:v>usługi opiekuńcze i specjalistyczne</c:v>
                </c:pt>
                <c:pt idx="6">
                  <c:v>wspieranie rodziny - asystent rodziny</c:v>
                </c:pt>
                <c:pt idx="7">
                  <c:v>zasiłek stały</c:v>
                </c:pt>
              </c:strCache>
            </c:strRef>
          </c:cat>
          <c:val>
            <c:numRef>
              <c:f>Arkusz1!$B$2:$B$9</c:f>
              <c:numCache>
                <c:formatCode>General</c:formatCode>
                <c:ptCount val="8"/>
                <c:pt idx="0">
                  <c:v>19017</c:v>
                </c:pt>
                <c:pt idx="1">
                  <c:v>574910</c:v>
                </c:pt>
                <c:pt idx="2">
                  <c:v>9486</c:v>
                </c:pt>
                <c:pt idx="3">
                  <c:v>23590</c:v>
                </c:pt>
                <c:pt idx="4">
                  <c:v>610</c:v>
                </c:pt>
                <c:pt idx="5">
                  <c:v>7408</c:v>
                </c:pt>
                <c:pt idx="6">
                  <c:v>3907</c:v>
                </c:pt>
                <c:pt idx="7">
                  <c:v>1475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E6E-4930-90DF-4A6FE628986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6.989741586671816E-2"/>
          <c:y val="0.53000861983555159"/>
          <c:w val="0.81475037335966927"/>
          <c:h val="0.40243350214675794"/>
        </c:manualLayout>
      </c:layout>
      <c:overlay val="0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7576237360298038E-2"/>
          <c:y val="4.6494966582114002E-2"/>
          <c:w val="0.80893068121341138"/>
          <c:h val="0.810008482919104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2022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4925373134328361E-2"/>
                  <c:y val="-3.22580645161290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AE7-44EF-A988-0E671B2367B1}"/>
                </c:ext>
              </c:extLst>
            </c:dLbl>
            <c:dLbl>
              <c:idx val="1"/>
              <c:layout>
                <c:manualLayout>
                  <c:x val="1.3912187333688132E-2"/>
                  <c:y val="-2.9763744575629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AE7-44EF-A988-0E671B2367B1}"/>
                </c:ext>
              </c:extLst>
            </c:dLbl>
            <c:dLbl>
              <c:idx val="2"/>
              <c:layout>
                <c:manualLayout>
                  <c:x val="1.0447761194029851E-2"/>
                  <c:y val="-1.88172043010752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AE7-44EF-A988-0E671B2367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bezrobotni ogółem</c:v>
                </c:pt>
                <c:pt idx="1">
                  <c:v>bezrobotni długotrwale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59</c:v>
                </c:pt>
                <c:pt idx="1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E7-44EF-A988-0E671B2367B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2023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6023416711016498E-2"/>
                  <c:y val="-5.09081806839075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AE7-44EF-A988-0E671B2367B1}"/>
                </c:ext>
              </c:extLst>
            </c:dLbl>
            <c:dLbl>
              <c:idx val="1"/>
              <c:layout>
                <c:manualLayout>
                  <c:x val="1.3827168706758914E-2"/>
                  <c:y val="-3.8827169487271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AE7-44EF-A988-0E671B2367B1}"/>
                </c:ext>
              </c:extLst>
            </c:dLbl>
            <c:dLbl>
              <c:idx val="2"/>
              <c:layout>
                <c:manualLayout>
                  <c:x val="1.0447761194029851E-2"/>
                  <c:y val="-2.4193548387096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AE7-44EF-A988-0E671B2367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bezrobotni ogółem</c:v>
                </c:pt>
                <c:pt idx="1">
                  <c:v>bezrobotni długotrwale</c:v>
                </c:pt>
              </c:strCache>
            </c:strRef>
          </c:cat>
          <c:val>
            <c:numRef>
              <c:f>Arkusz1!$C$2:$C$3</c:f>
              <c:numCache>
                <c:formatCode>General</c:formatCode>
                <c:ptCount val="2"/>
                <c:pt idx="0">
                  <c:v>44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AE7-44EF-A988-0E671B2367B1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2024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1940298507462702E-2"/>
                  <c:y val="-1.6129032258064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AE7-44EF-A988-0E671B2367B1}"/>
                </c:ext>
              </c:extLst>
            </c:dLbl>
            <c:dLbl>
              <c:idx val="1"/>
              <c:layout>
                <c:manualLayout>
                  <c:x val="2.2782464076636384E-2"/>
                  <c:y val="-3.09274794383390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AE7-44EF-A988-0E671B2367B1}"/>
                </c:ext>
              </c:extLst>
            </c:dLbl>
            <c:dLbl>
              <c:idx val="2"/>
              <c:layout>
                <c:manualLayout>
                  <c:x val="1.3432835820895522E-2"/>
                  <c:y val="-1.6129032258064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AE7-44EF-A988-0E671B2367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bezrobotni ogółem</c:v>
                </c:pt>
                <c:pt idx="1">
                  <c:v>bezrobotni długotrwale</c:v>
                </c:pt>
              </c:strCache>
            </c:strRef>
          </c:cat>
          <c:val>
            <c:numRef>
              <c:f>Arkusz1!$D$2:$D$3</c:f>
              <c:numCache>
                <c:formatCode>General</c:formatCode>
                <c:ptCount val="2"/>
                <c:pt idx="0">
                  <c:v>47</c:v>
                </c:pt>
                <c:pt idx="1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AE7-44EF-A988-0E671B2367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7743872"/>
        <c:axId val="147745408"/>
        <c:axId val="0"/>
      </c:bar3DChart>
      <c:catAx>
        <c:axId val="1477438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7745408"/>
        <c:crosses val="autoZero"/>
        <c:auto val="1"/>
        <c:lblAlgn val="ctr"/>
        <c:lblOffset val="100"/>
        <c:noMultiLvlLbl val="0"/>
      </c:catAx>
      <c:valAx>
        <c:axId val="147745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7743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dLbls>
            <c:dLbl>
              <c:idx val="0"/>
              <c:layout>
                <c:manualLayout>
                  <c:x val="0.23251696885029111"/>
                  <c:y val="3.194927610246920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17.355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590-4BBC-AF56-3A4FEA62BC0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551.835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590-4BBC-AF56-3A4FEA62BC0D}"/>
                </c:ext>
              </c:extLst>
            </c:dLbl>
            <c:dLbl>
              <c:idx val="2"/>
              <c:layout>
                <c:manualLayout>
                  <c:x val="-3.7662456456529103E-2"/>
                  <c:y val="-2.638385695488382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10.745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A590-4BBC-AF56-3A4FEA62BC0D}"/>
                </c:ext>
              </c:extLst>
            </c:dLbl>
            <c:dLbl>
              <c:idx val="3"/>
              <c:layout>
                <c:manualLayout>
                  <c:x val="-4.6919853806828289E-2"/>
                  <c:y val="-3.029274340040575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37.864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590-4BBC-AF56-3A4FEA62BC0D}"/>
                </c:ext>
              </c:extLst>
            </c:dLbl>
            <c:dLbl>
              <c:idx val="4"/>
              <c:layout>
                <c:manualLayout>
                  <c:x val="-1.5198384859773956E-2"/>
                  <c:y val="-2.377726507126820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1.180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A590-4BBC-AF56-3A4FEA62BC0D}"/>
                </c:ext>
              </c:extLst>
            </c:dLbl>
            <c:dLbl>
              <c:idx val="5"/>
              <c:layout>
                <c:manualLayout>
                  <c:x val="0.11770798055058294"/>
                  <c:y val="-2.289504937804294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12.320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A590-4BBC-AF56-3A4FEA62BC0D}"/>
                </c:ext>
              </c:extLst>
            </c:dLbl>
            <c:dLbl>
              <c:idx val="6"/>
              <c:layout>
                <c:manualLayout>
                  <c:x val="0.20056984493686197"/>
                  <c:y val="-1.574144170667179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5.200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A590-4BBC-AF56-3A4FEA62BC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Arkusz1!$A$2:$A$8</c:f>
              <c:strCache>
                <c:ptCount val="7"/>
                <c:pt idx="0">
                  <c:v>zasiłek celowy i okresowy</c:v>
                </c:pt>
                <c:pt idx="1">
                  <c:v>ośrodek pomocy społecznej</c:v>
                </c:pt>
                <c:pt idx="2">
                  <c:v>pomoc w zakresie dożywiania</c:v>
                </c:pt>
                <c:pt idx="3">
                  <c:v>rodziny zastępcze</c:v>
                </c:pt>
                <c:pt idx="4">
                  <c:v>pomoc materialna dla uczniów o charakterze socjalnym</c:v>
                </c:pt>
                <c:pt idx="5">
                  <c:v>usługi opiekuńcze i specjalistyczne</c:v>
                </c:pt>
                <c:pt idx="6">
                  <c:v>wspieranie rodziny - asystent rodziny</c:v>
                </c:pt>
              </c:strCache>
            </c:strRef>
          </c:cat>
          <c:val>
            <c:numRef>
              <c:f>Arkusz1!$B$2:$B$8</c:f>
              <c:numCache>
                <c:formatCode>General</c:formatCode>
                <c:ptCount val="7"/>
                <c:pt idx="0">
                  <c:v>17355</c:v>
                </c:pt>
                <c:pt idx="1">
                  <c:v>551835</c:v>
                </c:pt>
                <c:pt idx="2">
                  <c:v>10745</c:v>
                </c:pt>
                <c:pt idx="3">
                  <c:v>37864</c:v>
                </c:pt>
                <c:pt idx="4">
                  <c:v>1180</c:v>
                </c:pt>
                <c:pt idx="5">
                  <c:v>12320</c:v>
                </c:pt>
                <c:pt idx="6">
                  <c:v>5200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590-4BBC-AF56-3A4FEA62BC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2022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207.405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FAB8-4F8D-A1EC-8A63B0F8356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141.960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FAB8-4F8D-A1EC-8A63B0F8356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19.641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FAB8-4F8D-A1EC-8A63B0F8356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17.000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FAB8-4F8D-A1EC-8A63B0F8356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44.396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FAB8-4F8D-A1EC-8A63B0F835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Arkusz1!$A$2:$A$6</c:f>
              <c:strCache>
                <c:ptCount val="5"/>
                <c:pt idx="0">
                  <c:v>zasiłki rodzinne</c:v>
                </c:pt>
                <c:pt idx="1">
                  <c:v>dodatki do zasiłków rodzinnych</c:v>
                </c:pt>
                <c:pt idx="2">
                  <c:v>zasiłki rodzinne z dodatkami " złotówka za złotówkę"</c:v>
                </c:pt>
                <c:pt idx="3">
                  <c:v>jednorazowa zapomoga z tytułu urodzenia dziecka</c:v>
                </c:pt>
                <c:pt idx="4">
                  <c:v>świadczenie rodzicielskie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207405</c:v>
                </c:pt>
                <c:pt idx="1">
                  <c:v>141960</c:v>
                </c:pt>
                <c:pt idx="2">
                  <c:v>19641</c:v>
                </c:pt>
                <c:pt idx="3">
                  <c:v>17000</c:v>
                </c:pt>
                <c:pt idx="4">
                  <c:v>44396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C2-4A6F-AF56-5C2A77879CCC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2023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152.554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FAB8-4F8D-A1EC-8A63B0F8356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94.153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FAB8-4F8D-A1EC-8A63B0F8356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24.733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FAB8-4F8D-A1EC-8A63B0F8356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9.000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AB8-4F8D-A1EC-8A63B0F8356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27.371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AB8-4F8D-A1EC-8A63B0F835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Arkusz1!$A$2:$A$6</c:f>
              <c:strCache>
                <c:ptCount val="5"/>
                <c:pt idx="0">
                  <c:v>zasiłki rodzinne</c:v>
                </c:pt>
                <c:pt idx="1">
                  <c:v>dodatki do zasiłków rodzinnych</c:v>
                </c:pt>
                <c:pt idx="2">
                  <c:v>zasiłki rodzinne z dodatkami " złotówka za złotówkę"</c:v>
                </c:pt>
                <c:pt idx="3">
                  <c:v>jednorazowa zapomoga z tytułu urodzenia dziecka</c:v>
                </c:pt>
                <c:pt idx="4">
                  <c:v>świadczenie rodzicielskie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  <c:pt idx="0">
                  <c:v>152554</c:v>
                </c:pt>
                <c:pt idx="1">
                  <c:v>94153</c:v>
                </c:pt>
                <c:pt idx="2">
                  <c:v>24733</c:v>
                </c:pt>
                <c:pt idx="3">
                  <c:v>9000</c:v>
                </c:pt>
                <c:pt idx="4">
                  <c:v>27371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C2-4A6F-AF56-5C2A77879CCC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2024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85.980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FAB8-4F8D-A1EC-8A63B0F8356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63.928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FAB8-4F8D-A1EC-8A63B0F8356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10.050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FAB8-4F8D-A1EC-8A63B0F8356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13.000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FAB8-4F8D-A1EC-8A63B0F8356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58.633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AB8-4F8D-A1EC-8A63B0F835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Arkusz1!$A$2:$A$6</c:f>
              <c:strCache>
                <c:ptCount val="5"/>
                <c:pt idx="0">
                  <c:v>zasiłki rodzinne</c:v>
                </c:pt>
                <c:pt idx="1">
                  <c:v>dodatki do zasiłków rodzinnych</c:v>
                </c:pt>
                <c:pt idx="2">
                  <c:v>zasiłki rodzinne z dodatkami " złotówka za złotówkę"</c:v>
                </c:pt>
                <c:pt idx="3">
                  <c:v>jednorazowa zapomoga z tytułu urodzenia dziecka</c:v>
                </c:pt>
                <c:pt idx="4">
                  <c:v>świadczenie rodzicielskie</c:v>
                </c:pt>
              </c:strCache>
            </c:strRef>
          </c:cat>
          <c:val>
            <c:numRef>
              <c:f>Arkusz1!$D$2:$D$6</c:f>
              <c:numCache>
                <c:formatCode>General</c:formatCode>
                <c:ptCount val="5"/>
                <c:pt idx="0">
                  <c:v>85980</c:v>
                </c:pt>
                <c:pt idx="1">
                  <c:v>63928</c:v>
                </c:pt>
                <c:pt idx="2">
                  <c:v>10050</c:v>
                </c:pt>
                <c:pt idx="3">
                  <c:v>13000</c:v>
                </c:pt>
                <c:pt idx="4">
                  <c:v>58633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6C2-4A6F-AF56-5C2A77879CC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602440560"/>
        <c:axId val="602434440"/>
      </c:barChart>
      <c:catAx>
        <c:axId val="6024405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02434440"/>
        <c:crosses val="autoZero"/>
        <c:auto val="1"/>
        <c:lblAlgn val="ctr"/>
        <c:lblOffset val="100"/>
        <c:noMultiLvlLbl val="0"/>
      </c:catAx>
      <c:valAx>
        <c:axId val="6024344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02440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919876953262753"/>
          <c:y val="0.92619568450051659"/>
          <c:w val="0.36354929156597071"/>
          <c:h val="6.137984065366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6402009047365557E-2"/>
                  <c:y val="3.491901720838485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101.660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67B-4DCE-9CCD-D78782242399}"/>
                </c:ext>
              </c:extLst>
            </c:dLbl>
            <c:dLbl>
              <c:idx val="2"/>
              <c:layout>
                <c:manualLayout>
                  <c:x val="1.1324313686357992E-2"/>
                  <c:y val="6.692811631607123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749.988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67B-4DCE-9CCD-D78782242399}"/>
                </c:ext>
              </c:extLst>
            </c:dLbl>
            <c:dLbl>
              <c:idx val="3"/>
              <c:layout>
                <c:manualLayout>
                  <c:x val="2.1121607237892494E-2"/>
                  <c:y val="2.036942670489125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148.498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267B-4DCE-9CCD-D787822423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składki na ubezpieczenia emerytalne i rentowe od świadczeń pielęgnacyjnych i specjalnych zasiłków opiekuńczych</c:v>
                </c:pt>
                <c:pt idx="1">
                  <c:v>specjalne zasiłki opiekuńcze</c:v>
                </c:pt>
                <c:pt idx="2">
                  <c:v>świadczenia pielęgnacyjne</c:v>
                </c:pt>
                <c:pt idx="3">
                  <c:v>zasiłki pielęgnacyjne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101660</c:v>
                </c:pt>
                <c:pt idx="2">
                  <c:v>749988</c:v>
                </c:pt>
                <c:pt idx="3">
                  <c:v>148498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67B-4DCE-9CCD-D7878224239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5202678729820761E-2"/>
                  <c:y val="-5.81983620139760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96.368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267B-4DCE-9CCD-D78782242399}"/>
                </c:ext>
              </c:extLst>
            </c:dLbl>
            <c:dLbl>
              <c:idx val="1"/>
              <c:layout>
                <c:manualLayout>
                  <c:x val="1.5841205428419308E-2"/>
                  <c:y val="-5.8198362013974943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4.340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267B-4DCE-9CCD-D78782242399}"/>
                </c:ext>
              </c:extLst>
            </c:dLbl>
            <c:dLbl>
              <c:idx val="2"/>
              <c:layout>
                <c:manualLayout>
                  <c:x val="3.696281266631174E-2"/>
                  <c:y val="-2.03694267048912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659.130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267B-4DCE-9CCD-D78782242399}"/>
                </c:ext>
              </c:extLst>
            </c:dLbl>
            <c:dLbl>
              <c:idx val="3"/>
              <c:layout>
                <c:manualLayout>
                  <c:x val="4.2243214475784989E-2"/>
                  <c:y val="-5.8198362013974943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150.656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267B-4DCE-9CCD-D787822423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składki na ubezpieczenia emerytalne i rentowe od świadczeń pielęgnacyjnych i specjalnych zasiłków opiekuńczych</c:v>
                </c:pt>
                <c:pt idx="1">
                  <c:v>specjalne zasiłki opiekuńcze</c:v>
                </c:pt>
                <c:pt idx="2">
                  <c:v>świadczenia pielęgnacyjne</c:v>
                </c:pt>
                <c:pt idx="3">
                  <c:v>zasiłki pielęgnacyjne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96368</c:v>
                </c:pt>
                <c:pt idx="1">
                  <c:v>4340</c:v>
                </c:pt>
                <c:pt idx="2">
                  <c:v>659130</c:v>
                </c:pt>
                <c:pt idx="3">
                  <c:v>150656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67B-4DCE-9CCD-D78782242399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4641875110874515E-2"/>
                  <c:y val="-2.036942670489122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90.434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9665-416A-B948-C0CAAA07C85A}"/>
                </c:ext>
              </c:extLst>
            </c:dLbl>
            <c:dLbl>
              <c:idx val="1"/>
              <c:layout>
                <c:manualLayout>
                  <c:x val="2.2881741174383602E-2"/>
                  <c:y val="-2.327934480558997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4.340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9665-416A-B948-C0CAAA07C85A}"/>
                </c:ext>
              </c:extLst>
            </c:dLbl>
            <c:dLbl>
              <c:idx val="2"/>
              <c:layout>
                <c:manualLayout>
                  <c:x val="1.232093755543716E-2"/>
                  <c:y val="-6.69281163160711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571.701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9665-416A-B948-C0CAAA07C85A}"/>
                </c:ext>
              </c:extLst>
            </c:dLbl>
            <c:dLbl>
              <c:idx val="3"/>
              <c:layout>
                <c:manualLayout>
                  <c:x val="2.6402009047365619E-2"/>
                  <c:y val="-2.618926290628872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145.476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665-416A-B948-C0CAAA07C8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składki na ubezpieczenia emerytalne i rentowe od świadczeń pielęgnacyjnych i specjalnych zasiłków opiekuńczych</c:v>
                </c:pt>
                <c:pt idx="1">
                  <c:v>specjalne zasiłki opiekuńcze</c:v>
                </c:pt>
                <c:pt idx="2">
                  <c:v>świadczenia pielęgnacyjne</c:v>
                </c:pt>
                <c:pt idx="3">
                  <c:v>zasiłki pielęgnacyjne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90434</c:v>
                </c:pt>
                <c:pt idx="1">
                  <c:v>4340</c:v>
                </c:pt>
                <c:pt idx="2">
                  <c:v>571701</c:v>
                </c:pt>
                <c:pt idx="3">
                  <c:v>145476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65-416A-B948-C0CAAA07C85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55184512"/>
        <c:axId val="155235456"/>
        <c:axId val="0"/>
      </c:bar3DChart>
      <c:catAx>
        <c:axId val="15518451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5235456"/>
        <c:crosses val="autoZero"/>
        <c:auto val="1"/>
        <c:lblAlgn val="ctr"/>
        <c:lblOffset val="100"/>
        <c:noMultiLvlLbl val="0"/>
      </c:catAx>
      <c:valAx>
        <c:axId val="1552354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5184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828413273904559"/>
          <c:y val="0.92503776019708639"/>
          <c:w val="0.32584430991662233"/>
          <c:h val="5.75027311987212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2022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-7.040535745964166E-2"/>
                  <c:y val="-7.137190475878263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49.276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553-4854-9448-D9D21F66E8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</c:f>
              <c:strCache>
                <c:ptCount val="1"/>
                <c:pt idx="0">
                  <c:v>kwota w złotych</c:v>
                </c:pt>
              </c:strCache>
            </c:strRef>
          </c:cat>
          <c:val>
            <c:numRef>
              <c:f>Arkusz1!$B$2</c:f>
              <c:numCache>
                <c:formatCode>General</c:formatCode>
                <c:ptCount val="1"/>
                <c:pt idx="0">
                  <c:v>49276</c:v>
                </c:pt>
              </c:numCache>
            </c:numRef>
          </c:val>
          <c:shape val="box"/>
          <c:extLst>
            <c:ext xmlns:c16="http://schemas.microsoft.com/office/drawing/2014/chart" uri="{C3380CC4-5D6E-409C-BE32-E72D297353CC}">
              <c16:uniqueId val="{00000001-4553-4854-9448-D9D21F66E8DC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2023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-6.6970949778683592E-2"/>
                  <c:y val="-9.813636904332612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54.727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4553-4854-9448-D9D21F66E8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</c:f>
              <c:strCache>
                <c:ptCount val="1"/>
                <c:pt idx="0">
                  <c:v>kwota w złotych</c:v>
                </c:pt>
              </c:strCache>
            </c:strRef>
          </c:cat>
          <c:val>
            <c:numRef>
              <c:f>Arkusz1!$C$2</c:f>
              <c:numCache>
                <c:formatCode>General</c:formatCode>
                <c:ptCount val="1"/>
                <c:pt idx="0">
                  <c:v>54727</c:v>
                </c:pt>
              </c:numCache>
            </c:numRef>
          </c:val>
          <c:shape val="box"/>
          <c:extLst>
            <c:ext xmlns:c16="http://schemas.microsoft.com/office/drawing/2014/chart" uri="{C3380CC4-5D6E-409C-BE32-E72D297353CC}">
              <c16:uniqueId val="{00000003-4553-4854-9448-D9D21F66E8DC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2024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-6.8688153619162584E-2"/>
                  <c:y val="-8.62410515835290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58.625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3ED-4167-A322-C93E6BC564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</c:f>
              <c:strCache>
                <c:ptCount val="1"/>
                <c:pt idx="0">
                  <c:v>kwota w złotych</c:v>
                </c:pt>
              </c:strCache>
            </c:strRef>
          </c:cat>
          <c:val>
            <c:numRef>
              <c:f>Arkusz1!$D$2</c:f>
              <c:numCache>
                <c:formatCode>General</c:formatCode>
                <c:ptCount val="1"/>
                <c:pt idx="0">
                  <c:v>58625</c:v>
                </c:pt>
              </c:numCache>
            </c:numRef>
          </c:val>
          <c:shape val="box"/>
          <c:extLst>
            <c:ext xmlns:c16="http://schemas.microsoft.com/office/drawing/2014/chart" uri="{C3380CC4-5D6E-409C-BE32-E72D297353CC}">
              <c16:uniqueId val="{00000000-33ED-4167-A322-C93E6BC564D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55275264"/>
        <c:axId val="155276800"/>
        <c:axId val="0"/>
      </c:bar3DChart>
      <c:catAx>
        <c:axId val="1552752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5276800"/>
        <c:crosses val="autoZero"/>
        <c:auto val="1"/>
        <c:lblAlgn val="ctr"/>
        <c:lblOffset val="100"/>
        <c:noMultiLvlLbl val="0"/>
      </c:catAx>
      <c:valAx>
        <c:axId val="155276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5275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040829465150597E-3"/>
                  <c:y val="-9.387456888496924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51.832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FD0-4266-A165-B7FC66DD9D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</c:f>
              <c:strCache>
                <c:ptCount val="1"/>
                <c:pt idx="0">
                  <c:v>kwota w złotych</c:v>
                </c:pt>
              </c:strCache>
            </c:strRef>
          </c:cat>
          <c:val>
            <c:numRef>
              <c:f>Arkusz1!$B$2</c:f>
              <c:numCache>
                <c:formatCode>General</c:formatCode>
                <c:ptCount val="1"/>
                <c:pt idx="0">
                  <c:v>51832</c:v>
                </c:pt>
              </c:numCache>
            </c:numRef>
          </c:val>
          <c:shape val="box"/>
          <c:extLst>
            <c:ext xmlns:c16="http://schemas.microsoft.com/office/drawing/2014/chart" uri="{C3380CC4-5D6E-409C-BE32-E72D297353CC}">
              <c16:uniqueId val="{00000001-CFD0-4266-A165-B7FC66DD9D14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7602073662876493E-3"/>
                  <c:y val="-0.1056088899955903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50.709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CFD0-4266-A165-B7FC66DD9D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</c:f>
              <c:strCache>
                <c:ptCount val="1"/>
                <c:pt idx="0">
                  <c:v>kwota w złotych</c:v>
                </c:pt>
              </c:strCache>
            </c:strRef>
          </c:cat>
          <c:val>
            <c:numRef>
              <c:f>Arkusz1!$C$2</c:f>
              <c:numCache>
                <c:formatCode>General</c:formatCode>
                <c:ptCount val="1"/>
                <c:pt idx="0">
                  <c:v>50709</c:v>
                </c:pt>
              </c:numCache>
            </c:numRef>
          </c:val>
          <c:shape val="box"/>
          <c:extLst>
            <c:ext xmlns:c16="http://schemas.microsoft.com/office/drawing/2014/chart" uri="{C3380CC4-5D6E-409C-BE32-E72D297353CC}">
              <c16:uniqueId val="{00000003-CFD0-4266-A165-B7FC66DD9D14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5204147325751693E-3"/>
                  <c:y val="-6.747234638607163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62.380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29C-41CE-BC70-8E6C01E349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</c:f>
              <c:strCache>
                <c:ptCount val="1"/>
                <c:pt idx="0">
                  <c:v>kwota w złotych</c:v>
                </c:pt>
              </c:strCache>
            </c:strRef>
          </c:cat>
          <c:val>
            <c:numRef>
              <c:f>Arkusz1!$D$2</c:f>
              <c:numCache>
                <c:formatCode>General</c:formatCode>
                <c:ptCount val="1"/>
                <c:pt idx="0">
                  <c:v>62380</c:v>
                </c:pt>
              </c:numCache>
            </c:numRef>
          </c:val>
          <c:shape val="box"/>
          <c:extLst>
            <c:ext xmlns:c16="http://schemas.microsoft.com/office/drawing/2014/chart" uri="{C3380CC4-5D6E-409C-BE32-E72D297353CC}">
              <c16:uniqueId val="{00000000-029C-41CE-BC70-8E6C01E349B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55378048"/>
        <c:axId val="155379584"/>
        <c:axId val="0"/>
      </c:bar3DChart>
      <c:catAx>
        <c:axId val="1553780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5379584"/>
        <c:crosses val="autoZero"/>
        <c:auto val="1"/>
        <c:lblAlgn val="ctr"/>
        <c:lblOffset val="100"/>
        <c:noMultiLvlLbl val="0"/>
      </c:catAx>
      <c:valAx>
        <c:axId val="155379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5378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0"/>
      <c:depthPercent val="100"/>
      <c:rAngAx val="0"/>
    </c:view3D>
    <c:floor>
      <c:thickness val="0"/>
      <c:spPr>
        <a:solidFill>
          <a:schemeClr val="lt1"/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2022</c:v>
                </c:pt>
              </c:strCache>
            </c:strRef>
          </c:tx>
          <c:spPr>
            <a:solidFill>
              <a:srgbClr val="619D3D"/>
            </a:solidFill>
            <a:ln>
              <a:solidFill>
                <a:schemeClr val="accent1"/>
              </a:solidFill>
            </a:ln>
            <a:effectLst/>
            <a:sp3d>
              <a:contourClr>
                <a:schemeClr val="accent1"/>
              </a:contourClr>
            </a:sp3d>
          </c:spPr>
          <c:invertIfNegative val="0"/>
          <c:dLbls>
            <c:dLbl>
              <c:idx val="0"/>
              <c:layout>
                <c:manualLayout>
                  <c:x val="0"/>
                  <c:y val="-2.8877582923571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34-4081-9F20-058B1D4FAACE}"/>
                </c:ext>
              </c:extLst>
            </c:dLbl>
            <c:dLbl>
              <c:idx val="1"/>
              <c:layout>
                <c:manualLayout>
                  <c:x val="1.6818028927009755E-3"/>
                  <c:y val="-2.02143080464997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E34-4081-9F20-058B1D4FAA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liczba rodzin</c:v>
                </c:pt>
                <c:pt idx="1">
                  <c:v>liczba osób w rodzinach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88</c:v>
                </c:pt>
                <c:pt idx="1">
                  <c:v>212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E34-4081-9F20-058B1D4FAACE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2023</c:v>
                </c:pt>
              </c:strCache>
            </c:strRef>
          </c:tx>
          <c:spPr>
            <a:solidFill>
              <a:srgbClr val="98BE53"/>
            </a:solid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dLbl>
              <c:idx val="0"/>
              <c:layout>
                <c:manualLayout>
                  <c:x val="1.6818028927009755E-3"/>
                  <c:y val="-2.31020663388568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E34-4081-9F20-058B1D4FAACE}"/>
                </c:ext>
              </c:extLst>
            </c:dLbl>
            <c:dLbl>
              <c:idx val="1"/>
              <c:layout>
                <c:manualLayout>
                  <c:x val="-3.3636057854020741E-3"/>
                  <c:y val="-2.0214308046499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E34-4081-9F20-058B1D4FAA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liczba rodzin</c:v>
                </c:pt>
                <c:pt idx="1">
                  <c:v>liczba osób w rodzinach</c:v>
                </c:pt>
              </c:strCache>
            </c:strRef>
          </c:cat>
          <c:val>
            <c:numRef>
              <c:f>Arkusz1!$C$2:$C$3</c:f>
              <c:numCache>
                <c:formatCode>General</c:formatCode>
                <c:ptCount val="2"/>
                <c:pt idx="0">
                  <c:v>87</c:v>
                </c:pt>
                <c:pt idx="1">
                  <c:v>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E34-4081-9F20-058B1D4FAACE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2024</c:v>
                </c:pt>
              </c:strCache>
            </c:strRef>
          </c:tx>
          <c:spPr>
            <a:solidFill>
              <a:srgbClr val="B7CBA3"/>
            </a:solidFill>
            <a:ln>
              <a:solidFill>
                <a:schemeClr val="accent3"/>
              </a:solidFill>
            </a:ln>
            <a:effectLst/>
            <a:sp3d>
              <a:contourClr>
                <a:schemeClr val="accent3"/>
              </a:contourClr>
            </a:sp3d>
          </c:spPr>
          <c:invertIfNegative val="0"/>
          <c:dLbls>
            <c:dLbl>
              <c:idx val="0"/>
              <c:layout>
                <c:manualLayout>
                  <c:x val="-3.3636057854019509E-3"/>
                  <c:y val="-3.1765341215928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135-4009-A68B-C5BEA287B214}"/>
                </c:ext>
              </c:extLst>
            </c:dLbl>
            <c:dLbl>
              <c:idx val="1"/>
              <c:layout>
                <c:manualLayout>
                  <c:x val="-3.3636057854019509E-3"/>
                  <c:y val="-2.0214308046499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135-4009-A68B-C5BEA287B2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liczba rodzin</c:v>
                </c:pt>
                <c:pt idx="1">
                  <c:v>liczba osób w rodzinach</c:v>
                </c:pt>
              </c:strCache>
            </c:strRef>
          </c:cat>
          <c:val>
            <c:numRef>
              <c:f>Arkusz1!$D$2:$D$3</c:f>
              <c:numCache>
                <c:formatCode>General</c:formatCode>
                <c:ptCount val="2"/>
                <c:pt idx="0">
                  <c:v>93</c:v>
                </c:pt>
                <c:pt idx="1">
                  <c:v>212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35-4009-A68B-C5BEA287B21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60"/>
        <c:gapDepth val="0"/>
        <c:shape val="box"/>
        <c:axId val="154847872"/>
        <c:axId val="155328896"/>
        <c:axId val="0"/>
      </c:bar3DChart>
      <c:catAx>
        <c:axId val="1548478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5328896"/>
        <c:crosses val="autoZero"/>
        <c:auto val="1"/>
        <c:lblAlgn val="ctr"/>
        <c:lblOffset val="100"/>
        <c:noMultiLvlLbl val="0"/>
      </c:catAx>
      <c:valAx>
        <c:axId val="155328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4847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2022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Arkusz1!$A$2:$A$8</c:f>
              <c:strCache>
                <c:ptCount val="7"/>
                <c:pt idx="0">
                  <c:v>ubóstwo</c:v>
                </c:pt>
                <c:pt idx="1">
                  <c:v>niepełnosprawność</c:v>
                </c:pt>
                <c:pt idx="2">
                  <c:v>długotrwała lub ciężka choroba</c:v>
                </c:pt>
                <c:pt idx="3">
                  <c:v>bezrobocie</c:v>
                </c:pt>
                <c:pt idx="4">
                  <c:v>potrzeba ochrony macierzyństwa</c:v>
                </c:pt>
                <c:pt idx="5">
                  <c:v>alkoholizm</c:v>
                </c:pt>
                <c:pt idx="6">
                  <c:v>bezradność</c:v>
                </c:pt>
              </c:strCache>
            </c:strRef>
          </c:cat>
          <c:val>
            <c:numRef>
              <c:f>Arkusz1!$B$2:$B$8</c:f>
              <c:numCache>
                <c:formatCode>General</c:formatCode>
                <c:ptCount val="7"/>
                <c:pt idx="0">
                  <c:v>36</c:v>
                </c:pt>
                <c:pt idx="1">
                  <c:v>20</c:v>
                </c:pt>
                <c:pt idx="2">
                  <c:v>24</c:v>
                </c:pt>
                <c:pt idx="3">
                  <c:v>16</c:v>
                </c:pt>
                <c:pt idx="4">
                  <c:v>11</c:v>
                </c:pt>
                <c:pt idx="5">
                  <c:v>6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01-4EF5-9333-E9D42213BD44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2023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Arkusz1!$A$2:$A$8</c:f>
              <c:strCache>
                <c:ptCount val="7"/>
                <c:pt idx="0">
                  <c:v>ubóstwo</c:v>
                </c:pt>
                <c:pt idx="1">
                  <c:v>niepełnosprawność</c:v>
                </c:pt>
                <c:pt idx="2">
                  <c:v>długotrwała lub ciężka choroba</c:v>
                </c:pt>
                <c:pt idx="3">
                  <c:v>bezrobocie</c:v>
                </c:pt>
                <c:pt idx="4">
                  <c:v>potrzeba ochrony macierzyństwa</c:v>
                </c:pt>
                <c:pt idx="5">
                  <c:v>alkoholizm</c:v>
                </c:pt>
                <c:pt idx="6">
                  <c:v>bezradność</c:v>
                </c:pt>
              </c:strCache>
            </c:strRef>
          </c:cat>
          <c:val>
            <c:numRef>
              <c:f>Arkusz1!$C$2:$C$8</c:f>
              <c:numCache>
                <c:formatCode>General</c:formatCode>
                <c:ptCount val="7"/>
                <c:pt idx="0">
                  <c:v>34</c:v>
                </c:pt>
                <c:pt idx="1">
                  <c:v>23</c:v>
                </c:pt>
                <c:pt idx="2">
                  <c:v>20</c:v>
                </c:pt>
                <c:pt idx="3">
                  <c:v>15</c:v>
                </c:pt>
                <c:pt idx="4">
                  <c:v>10</c:v>
                </c:pt>
                <c:pt idx="5">
                  <c:v>7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01-4EF5-9333-E9D42213BD44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2024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Arkusz1!$A$2:$A$8</c:f>
              <c:strCache>
                <c:ptCount val="7"/>
                <c:pt idx="0">
                  <c:v>ubóstwo</c:v>
                </c:pt>
                <c:pt idx="1">
                  <c:v>niepełnosprawność</c:v>
                </c:pt>
                <c:pt idx="2">
                  <c:v>długotrwała lub ciężka choroba</c:v>
                </c:pt>
                <c:pt idx="3">
                  <c:v>bezrobocie</c:v>
                </c:pt>
                <c:pt idx="4">
                  <c:v>potrzeba ochrony macierzyństwa</c:v>
                </c:pt>
                <c:pt idx="5">
                  <c:v>alkoholizm</c:v>
                </c:pt>
                <c:pt idx="6">
                  <c:v>bezradność</c:v>
                </c:pt>
              </c:strCache>
            </c:strRef>
          </c:cat>
          <c:val>
            <c:numRef>
              <c:f>Arkusz1!$D$2:$D$8</c:f>
              <c:numCache>
                <c:formatCode>General</c:formatCode>
                <c:ptCount val="7"/>
                <c:pt idx="0">
                  <c:v>27</c:v>
                </c:pt>
                <c:pt idx="1">
                  <c:v>20</c:v>
                </c:pt>
                <c:pt idx="2">
                  <c:v>22</c:v>
                </c:pt>
                <c:pt idx="3">
                  <c:v>13</c:v>
                </c:pt>
                <c:pt idx="4">
                  <c:v>9</c:v>
                </c:pt>
                <c:pt idx="5">
                  <c:v>8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F01-4EF5-9333-E9D42213BD4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51689856"/>
        <c:axId val="151712128"/>
      </c:barChart>
      <c:catAx>
        <c:axId val="1516898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1712128"/>
        <c:crosses val="autoZero"/>
        <c:auto val="1"/>
        <c:lblAlgn val="ctr"/>
        <c:lblOffset val="100"/>
        <c:noMultiLvlLbl val="0"/>
      </c:catAx>
      <c:valAx>
        <c:axId val="151712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1689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9893560404470462E-3"/>
                  <c:y val="-1.96865607224104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180-49C5-A671-11349C1D5A16}"/>
                </c:ext>
              </c:extLst>
            </c:dLbl>
            <c:dLbl>
              <c:idx val="1"/>
              <c:layout>
                <c:manualLayout>
                  <c:x val="1.6631186801489544E-3"/>
                  <c:y val="-2.24989265398976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180-49C5-A671-11349C1D5A16}"/>
                </c:ext>
              </c:extLst>
            </c:dLbl>
            <c:dLbl>
              <c:idx val="2"/>
              <c:layout>
                <c:manualLayout>
                  <c:x val="-1.6631186801490153E-3"/>
                  <c:y val="-1.96865607224104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80-49C5-A671-11349C1D5A16}"/>
                </c:ext>
              </c:extLst>
            </c:dLbl>
            <c:dLbl>
              <c:idx val="3"/>
              <c:layout>
                <c:manualLayout>
                  <c:x val="0"/>
                  <c:y val="-1.6874194904923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180-49C5-A671-11349C1D5A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liczba rodzin</c:v>
                </c:pt>
                <c:pt idx="1">
                  <c:v>liczba osób w rodzinach</c:v>
                </c:pt>
                <c:pt idx="2">
                  <c:v>liczba osób, którym przyznano świadczenie</c:v>
                </c:pt>
                <c:pt idx="3">
                  <c:v>liczba osób długotrwale korzystających z pomocy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88</c:v>
                </c:pt>
                <c:pt idx="1">
                  <c:v>212</c:v>
                </c:pt>
                <c:pt idx="2">
                  <c:v>71</c:v>
                </c:pt>
                <c:pt idx="3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503-4BBB-A71C-044B1578724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1.96865607224104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180-49C5-A671-11349C1D5A16}"/>
                </c:ext>
              </c:extLst>
            </c:dLbl>
            <c:dLbl>
              <c:idx val="1"/>
              <c:layout>
                <c:manualLayout>
                  <c:x val="-6.0980313822341638E-17"/>
                  <c:y val="-1.9686560722410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180-49C5-A671-11349C1D5A16}"/>
                </c:ext>
              </c:extLst>
            </c:dLbl>
            <c:dLbl>
              <c:idx val="2"/>
              <c:layout>
                <c:manualLayout>
                  <c:x val="8.3155934007450773E-3"/>
                  <c:y val="-2.24989265398976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180-49C5-A671-11349C1D5A16}"/>
                </c:ext>
              </c:extLst>
            </c:dLbl>
            <c:dLbl>
              <c:idx val="3"/>
              <c:layout>
                <c:manualLayout>
                  <c:x val="8.3155934007450773E-3"/>
                  <c:y val="-1.40618290874361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180-49C5-A671-11349C1D5A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liczba rodzin</c:v>
                </c:pt>
                <c:pt idx="1">
                  <c:v>liczba osób w rodzinach</c:v>
                </c:pt>
                <c:pt idx="2">
                  <c:v>liczba osób, którym przyznano świadczenie</c:v>
                </c:pt>
                <c:pt idx="3">
                  <c:v>liczba osób długotrwale korzystających z pomocy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87</c:v>
                </c:pt>
                <c:pt idx="1">
                  <c:v>208</c:v>
                </c:pt>
                <c:pt idx="2">
                  <c:v>70</c:v>
                </c:pt>
                <c:pt idx="3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503-4BBB-A71C-044B1578724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6524747205960614E-3"/>
                  <c:y val="-8.43709745246160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80-49C5-A671-11349C1D5A16}"/>
                </c:ext>
              </c:extLst>
            </c:dLbl>
            <c:dLbl>
              <c:idx val="1"/>
              <c:layout>
                <c:manualLayout>
                  <c:x val="1.4968068121341077E-2"/>
                  <c:y val="-5.62473163497440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80-49C5-A671-11349C1D5A16}"/>
                </c:ext>
              </c:extLst>
            </c:dLbl>
            <c:dLbl>
              <c:idx val="2"/>
              <c:layout>
                <c:manualLayout>
                  <c:x val="6.6524747205960614E-3"/>
                  <c:y val="-1.6874194904923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180-49C5-A671-11349C1D5A16}"/>
                </c:ext>
              </c:extLst>
            </c:dLbl>
            <c:dLbl>
              <c:idx val="3"/>
              <c:layout>
                <c:manualLayout>
                  <c:x val="8.3155934007450773E-3"/>
                  <c:y val="-2.81236581748720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180-49C5-A671-11349C1D5A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liczba rodzin</c:v>
                </c:pt>
                <c:pt idx="1">
                  <c:v>liczba osób w rodzinach</c:v>
                </c:pt>
                <c:pt idx="2">
                  <c:v>liczba osób, którym przyznano świadczenie</c:v>
                </c:pt>
                <c:pt idx="3">
                  <c:v>liczba osób długotrwale korzystających z pomocy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97</c:v>
                </c:pt>
                <c:pt idx="1">
                  <c:v>224</c:v>
                </c:pt>
                <c:pt idx="2">
                  <c:v>61</c:v>
                </c:pt>
                <c:pt idx="3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503-4BBB-A71C-044B1578724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52976384"/>
        <c:axId val="152986368"/>
        <c:axId val="0"/>
      </c:bar3DChart>
      <c:catAx>
        <c:axId val="1529763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2986368"/>
        <c:crosses val="autoZero"/>
        <c:auto val="1"/>
        <c:lblAlgn val="ctr"/>
        <c:lblOffset val="100"/>
        <c:noMultiLvlLbl val="0"/>
      </c:catAx>
      <c:valAx>
        <c:axId val="152986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2976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1693770086438389E-2"/>
                  <c:y val="-4.09806121138966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85F-42AC-B93E-F5A9FCE836E8}"/>
                </c:ext>
              </c:extLst>
            </c:dLbl>
            <c:dLbl>
              <c:idx val="1"/>
              <c:layout>
                <c:manualLayout>
                  <c:x val="0"/>
                  <c:y val="-3.219905237520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5F-42AC-B93E-F5A9FCE836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liczba rodzin, z którymi przeprowadzono wywiad</c:v>
                </c:pt>
                <c:pt idx="1">
                  <c:v>liczba przeprowadzonych wywiadów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55</c:v>
                </c:pt>
                <c:pt idx="1">
                  <c:v>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5F-42AC-B93E-F5A9FCE836E8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3155491347243175E-2"/>
                  <c:y val="-2.6344679216076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5F-42AC-B93E-F5A9FCE836E8}"/>
                </c:ext>
              </c:extLst>
            </c:dLbl>
            <c:dLbl>
              <c:idx val="1"/>
              <c:layout>
                <c:manualLayout>
                  <c:x val="1.1693770086438389E-2"/>
                  <c:y val="-3.8053425534332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5F-42AC-B93E-F5A9FCE836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liczba rodzin, z którymi przeprowadzono wywiad</c:v>
                </c:pt>
                <c:pt idx="1">
                  <c:v>liczba przeprowadzonych wywiadów</c:v>
                </c:pt>
              </c:strCache>
            </c:strRef>
          </c:cat>
          <c:val>
            <c:numRef>
              <c:f>Arkusz1!$C$2:$C$3</c:f>
              <c:numCache>
                <c:formatCode>General</c:formatCode>
                <c:ptCount val="2"/>
                <c:pt idx="0">
                  <c:v>54</c:v>
                </c:pt>
                <c:pt idx="1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85F-42AC-B93E-F5A9FCE836E8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696146476900766E-2"/>
                  <c:y val="-2.92718657956404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5F-42AC-B93E-F5A9FCE836E8}"/>
                </c:ext>
              </c:extLst>
            </c:dLbl>
            <c:dLbl>
              <c:idx val="1"/>
              <c:layout>
                <c:manualLayout>
                  <c:x val="2.3387540172876756E-2"/>
                  <c:y val="-3.51262389547685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5F-42AC-B93E-F5A9FCE836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liczba rodzin, z którymi przeprowadzono wywiad</c:v>
                </c:pt>
                <c:pt idx="1">
                  <c:v>liczba przeprowadzonych wywiadów</c:v>
                </c:pt>
              </c:strCache>
            </c:strRef>
          </c:cat>
          <c:val>
            <c:numRef>
              <c:f>Arkusz1!$D$2:$D$3</c:f>
              <c:numCache>
                <c:formatCode>General</c:formatCode>
                <c:ptCount val="2"/>
                <c:pt idx="0">
                  <c:v>49</c:v>
                </c:pt>
                <c:pt idx="1">
                  <c:v>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85F-42AC-B93E-F5A9FCE836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3235456"/>
        <c:axId val="153236992"/>
        <c:axId val="0"/>
      </c:bar3DChart>
      <c:catAx>
        <c:axId val="1532354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3236992"/>
        <c:crosses val="autoZero"/>
        <c:auto val="1"/>
        <c:lblAlgn val="ctr"/>
        <c:lblOffset val="100"/>
        <c:noMultiLvlLbl val="0"/>
      </c:catAx>
      <c:valAx>
        <c:axId val="153236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3235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2022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liczba osób ogółem</c:v>
                </c:pt>
                <c:pt idx="1">
                  <c:v>liczba rodzin</c:v>
                </c:pt>
                <c:pt idx="2">
                  <c:v>liczba osób w rodzinach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31</c:v>
                </c:pt>
                <c:pt idx="1">
                  <c:v>31</c:v>
                </c:pt>
                <c:pt idx="2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0F-4324-A2F4-97F7097B685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2023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liczba osób ogółem</c:v>
                </c:pt>
                <c:pt idx="1">
                  <c:v>liczba rodzin</c:v>
                </c:pt>
                <c:pt idx="2">
                  <c:v>liczba osób w rodzinach</c:v>
                </c:pt>
              </c:strCache>
            </c:strRef>
          </c:cat>
          <c:val>
            <c:numRef>
              <c:f>Arkusz1!$C$2:$C$4</c:f>
              <c:numCache>
                <c:formatCode>General</c:formatCode>
                <c:ptCount val="3"/>
                <c:pt idx="0">
                  <c:v>29</c:v>
                </c:pt>
                <c:pt idx="1">
                  <c:v>29</c:v>
                </c:pt>
                <c:pt idx="2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0F-4324-A2F4-97F7097B685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2024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liczba osób ogółem</c:v>
                </c:pt>
                <c:pt idx="1">
                  <c:v>liczba rodzin</c:v>
                </c:pt>
                <c:pt idx="2">
                  <c:v>liczba osób w rodzinach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26</c:v>
                </c:pt>
                <c:pt idx="1">
                  <c:v>26</c:v>
                </c:pt>
                <c:pt idx="2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0F-4324-A2F4-97F7097B68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53329664"/>
        <c:axId val="153331200"/>
      </c:barChart>
      <c:catAx>
        <c:axId val="1533296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3331200"/>
        <c:crosses val="autoZero"/>
        <c:auto val="1"/>
        <c:lblAlgn val="ctr"/>
        <c:lblOffset val="100"/>
        <c:noMultiLvlLbl val="0"/>
      </c:catAx>
      <c:valAx>
        <c:axId val="153331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3329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2022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61.003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F71-4685-AA14-60D86F8773E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11.875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F71-4685-AA14-60D86F8773E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18.436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0F71-4685-AA14-60D86F8773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Arkusz1!$A$2:$A$4</c:f>
              <c:strCache>
                <c:ptCount val="3"/>
                <c:pt idx="0">
                  <c:v>zasiłki stałe</c:v>
                </c:pt>
                <c:pt idx="1">
                  <c:v>zasiłki okresowe</c:v>
                </c:pt>
                <c:pt idx="2">
                  <c:v>zasiłki celowe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61.003</c:v>
                </c:pt>
                <c:pt idx="1">
                  <c:v>11.875</c:v>
                </c:pt>
                <c:pt idx="2">
                  <c:v>18.835999999999999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91-4A4F-AB26-C1E63D575480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2023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76.505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F71-4685-AA14-60D86F8773E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11.8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F71-4685-AA14-60D86F8773E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7.248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0F71-4685-AA14-60D86F8773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Arkusz1!$A$2:$A$4</c:f>
              <c:strCache>
                <c:ptCount val="3"/>
                <c:pt idx="0">
                  <c:v>zasiłki stałe</c:v>
                </c:pt>
                <c:pt idx="1">
                  <c:v>zasiłki okresowe</c:v>
                </c:pt>
                <c:pt idx="2">
                  <c:v>zasiłki celowe</c:v>
                </c:pt>
              </c:strCache>
            </c:strRef>
          </c:cat>
          <c:val>
            <c:numRef>
              <c:f>Arkusz1!$C$2:$C$4</c:f>
              <c:numCache>
                <c:formatCode>General</c:formatCode>
                <c:ptCount val="3"/>
                <c:pt idx="0">
                  <c:v>76.504999999999995</c:v>
                </c:pt>
                <c:pt idx="1">
                  <c:v>11.8</c:v>
                </c:pt>
                <c:pt idx="2">
                  <c:v>7.2480000000000002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91-4A4F-AB26-C1E63D575480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2024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95.859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F71-4685-AA14-60D86F8773E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13.743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F71-4685-AA14-60D86F8773E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5.892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0F71-4685-AA14-60D86F8773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Arkusz1!$A$2:$A$4</c:f>
              <c:strCache>
                <c:ptCount val="3"/>
                <c:pt idx="0">
                  <c:v>zasiłki stałe</c:v>
                </c:pt>
                <c:pt idx="1">
                  <c:v>zasiłki okresowe</c:v>
                </c:pt>
                <c:pt idx="2">
                  <c:v>zasiłki celowe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95.858999999999995</c:v>
                </c:pt>
                <c:pt idx="1">
                  <c:v>13.743</c:v>
                </c:pt>
                <c:pt idx="2">
                  <c:v>5.8920000000000003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91-4A4F-AB26-C1E63D57548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513562096"/>
        <c:axId val="513559576"/>
      </c:barChart>
      <c:catAx>
        <c:axId val="513562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13559576"/>
        <c:crosses val="autoZero"/>
        <c:auto val="1"/>
        <c:lblAlgn val="ctr"/>
        <c:lblOffset val="100"/>
        <c:noMultiLvlLbl val="0"/>
      </c:catAx>
      <c:valAx>
        <c:axId val="513559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13562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007174006391643E-2"/>
          <c:y val="2.728947382603869E-2"/>
          <c:w val="0.8256720531921089"/>
          <c:h val="0.823041143809680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2022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liczba osób ogółem</c:v>
                </c:pt>
                <c:pt idx="1">
                  <c:v>liczba rodzin</c:v>
                </c:pt>
                <c:pt idx="2">
                  <c:v>liczba osób w rodzinach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42</c:v>
                </c:pt>
                <c:pt idx="1">
                  <c:v>23</c:v>
                </c:pt>
                <c:pt idx="2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A6-491C-983E-E7A4BC7F41B7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2023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liczba osób ogółem</c:v>
                </c:pt>
                <c:pt idx="1">
                  <c:v>liczba rodzin</c:v>
                </c:pt>
                <c:pt idx="2">
                  <c:v>liczba osób w rodzinach</c:v>
                </c:pt>
              </c:strCache>
            </c:strRef>
          </c:cat>
          <c:val>
            <c:numRef>
              <c:f>Arkusz1!$C$2:$C$4</c:f>
              <c:numCache>
                <c:formatCode>General</c:formatCode>
                <c:ptCount val="3"/>
                <c:pt idx="0">
                  <c:v>42</c:v>
                </c:pt>
                <c:pt idx="1">
                  <c:v>24</c:v>
                </c:pt>
                <c:pt idx="2">
                  <c:v>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A6-491C-983E-E7A4BC7F41B7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2024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liczba osób ogółem</c:v>
                </c:pt>
                <c:pt idx="1">
                  <c:v>liczba rodzin</c:v>
                </c:pt>
                <c:pt idx="2">
                  <c:v>liczba osób w rodzinach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36</c:v>
                </c:pt>
                <c:pt idx="1">
                  <c:v>24</c:v>
                </c:pt>
                <c:pt idx="2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CA6-491C-983E-E7A4BC7F41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53428352"/>
        <c:axId val="153429888"/>
      </c:barChart>
      <c:catAx>
        <c:axId val="1534283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3429888"/>
        <c:crosses val="autoZero"/>
        <c:auto val="1"/>
        <c:lblAlgn val="ctr"/>
        <c:lblOffset val="100"/>
        <c:noMultiLvlLbl val="0"/>
      </c:catAx>
      <c:valAx>
        <c:axId val="153429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3428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10831681353848"/>
          <c:y val="0.93921210002909028"/>
          <c:w val="0.32844890949648453"/>
          <c:h val="6.07878999709096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9924186986953088E-2"/>
          <c:y val="2.0436872888456945E-2"/>
          <c:w val="0.90447386484590453"/>
          <c:h val="0.8072568255326146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2022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3.224672860746946E-3"/>
                  <c:y val="-5.002593153496370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20.166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AC4-406A-9C77-2DA3552F3949}"/>
                </c:ext>
              </c:extLst>
            </c:dLbl>
            <c:dLbl>
              <c:idx val="1"/>
              <c:layout>
                <c:manualLayout>
                  <c:x val="1.3868251546827328E-2"/>
                  <c:y val="-4.802033456500091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11.327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AC4-406A-9C77-2DA3552F39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koszt posiłków</c:v>
                </c:pt>
                <c:pt idx="1">
                  <c:v>koszt posiłków - program osłonowy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20166</c:v>
                </c:pt>
                <c:pt idx="1">
                  <c:v>11327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C4-406A-9C77-2DA3552F394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2023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2.4506498096681279E-2"/>
                  <c:y val="-4.340326814460349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29.282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9AC4-406A-9C77-2DA3552F3949}"/>
                </c:ext>
              </c:extLst>
            </c:dLbl>
            <c:dLbl>
              <c:idx val="1"/>
              <c:layout>
                <c:manualLayout>
                  <c:x val="2.0156871447781628E-2"/>
                  <c:y val="-5.745305090774832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14.808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9AC4-406A-9C77-2DA3552F39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koszt posiłków</c:v>
                </c:pt>
                <c:pt idx="1">
                  <c:v>koszt posiłków - program osłonowy</c:v>
                </c:pt>
              </c:strCache>
            </c:strRef>
          </c:cat>
          <c:val>
            <c:numRef>
              <c:f>Arkusz1!$C$2:$C$3</c:f>
              <c:numCache>
                <c:formatCode>General</c:formatCode>
                <c:ptCount val="2"/>
                <c:pt idx="0">
                  <c:v>29282</c:v>
                </c:pt>
                <c:pt idx="1">
                  <c:v>14808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AC4-406A-9C77-2DA3552F3949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2024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3.7892572181889829E-2"/>
                  <c:y val="-4.00916954500278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24.813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9AC4-406A-9C77-2DA3552F3949}"/>
                </c:ext>
              </c:extLst>
            </c:dLbl>
            <c:dLbl>
              <c:idx val="1"/>
              <c:layout>
                <c:manualLayout>
                  <c:x val="2.6124166663281066E-2"/>
                  <c:y val="-3.065897910728039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16.021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9AC4-406A-9C77-2DA3552F39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koszt posiłków</c:v>
                </c:pt>
                <c:pt idx="1">
                  <c:v>koszt posiłków - program osłonowy</c:v>
                </c:pt>
              </c:strCache>
            </c:strRef>
          </c:cat>
          <c:val>
            <c:numRef>
              <c:f>Arkusz1!$D$2:$D$3</c:f>
              <c:numCache>
                <c:formatCode>General</c:formatCode>
                <c:ptCount val="2"/>
                <c:pt idx="0">
                  <c:v>24813</c:v>
                </c:pt>
                <c:pt idx="1">
                  <c:v>16021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AC4-406A-9C77-2DA3552F39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3486080"/>
        <c:axId val="153487616"/>
        <c:axId val="0"/>
      </c:bar3DChart>
      <c:catAx>
        <c:axId val="1534860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3487616"/>
        <c:crosses val="autoZero"/>
        <c:auto val="1"/>
        <c:lblAlgn val="ctr"/>
        <c:lblOffset val="100"/>
        <c:noMultiLvlLbl val="0"/>
      </c:catAx>
      <c:valAx>
        <c:axId val="153487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3486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8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/>
      </a:solidFill>
      <a:sp3d/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D32BD643-B3D4-58BB-C0A7-15BA4F2DBB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0A1AB12-E89F-CD6F-FC5A-AD19BFEC6D8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271D49AB-C407-46D5-A8BF-69B83CA3F7C8}" type="datetimeFigureOut">
              <a:rPr lang="pl-PL" smtClean="0"/>
              <a:t>17.04.2025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DFF338A9-4733-2BB5-8DD9-5EE4E6E3F21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4952C6F-BFA9-5B2B-2511-2D53F5E6655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F746F49C-E718-4619-ABC4-1161977701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3116553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5A913661-F0C4-442F-9350-BA2CC7B4C0CD}" type="datetimeFigureOut">
              <a:rPr lang="pl-PL" smtClean="0"/>
              <a:pPr/>
              <a:t>17.04.2025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763" tIns="45382" rIns="90763" bIns="45382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F4FE169F-372A-46C3-B3DF-6138F6364E4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70336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96974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17026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60452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23426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73453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93545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57493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57845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90908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0243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4961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39726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62518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6287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67778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06434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51976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704787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05575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682633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2418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820521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524780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901805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591375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087397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870103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039501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312291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653346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9043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8913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76239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2829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86728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53595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2572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9D22-0A93-46E8-834F-450B40D0C16E}" type="datetime1">
              <a:rPr lang="pl-PL" smtClean="0"/>
              <a:t>17.04.2025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306C-4281-4E4E-8961-DD0CF74294A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649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45C38-ED71-4CB3-9B7F-37C6A3E562BF}" type="datetime1">
              <a:rPr lang="pl-PL" smtClean="0"/>
              <a:t>17.04.2025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306C-4281-4E4E-8961-DD0CF74294A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0483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2CBD-B9C9-47C2-B883-4B3B48D463FF}" type="datetime1">
              <a:rPr lang="pl-PL" smtClean="0"/>
              <a:t>17.04.2025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306C-4281-4E4E-8961-DD0CF74294A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9096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5D0DC-5EF0-4FB5-8BD6-863B5ED44B23}" type="datetime1">
              <a:rPr lang="pl-PL" smtClean="0"/>
              <a:t>17.04.2025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306C-4281-4E4E-8961-DD0CF74294A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2838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311A-5514-40BC-B68A-D7EC7FCC61A6}" type="datetime1">
              <a:rPr lang="pl-PL" smtClean="0"/>
              <a:t>17.04.2025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306C-4281-4E4E-8961-DD0CF74294A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5443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9B23-DC58-489E-9DCA-7FF5CD0FD7B8}" type="datetime1">
              <a:rPr lang="pl-PL" smtClean="0"/>
              <a:t>17.04.2025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306C-4281-4E4E-8961-DD0CF74294A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8667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C8885-03F8-4448-AA22-14AF116F6ADA}" type="datetime1">
              <a:rPr lang="pl-PL" smtClean="0"/>
              <a:t>17.04.2025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306C-4281-4E4E-8961-DD0CF74294A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4791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E193-BDE0-40EC-AC74-71611F5281EB}" type="datetime1">
              <a:rPr lang="pl-PL" smtClean="0"/>
              <a:t>17.04.2025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306C-4281-4E4E-8961-DD0CF74294A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531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25EDF-A5AF-48D2-8CBE-70DDB03E5ADA}" type="datetime1">
              <a:rPr lang="pl-PL" smtClean="0"/>
              <a:t>17.04.2025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306C-4281-4E4E-8961-DD0CF74294A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275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DD70B-3CFF-421F-9FBB-38CC7531FAE2}" type="datetime1">
              <a:rPr lang="pl-PL" smtClean="0"/>
              <a:t>17.04.2025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306C-4281-4E4E-8961-DD0CF74294A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4387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CA83-7E4D-4B8B-A14B-5C0B063FC211}" type="datetime1">
              <a:rPr lang="pl-PL" smtClean="0"/>
              <a:t>17.04.2025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306C-4281-4E4E-8961-DD0CF74294A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7613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F2B0-9C93-450E-986A-7D47E063737D}" type="datetime1">
              <a:rPr lang="pl-PL" smtClean="0"/>
              <a:t>17.04.2025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306C-4281-4E4E-8961-DD0CF74294A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96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6852-87B6-4A3E-BEC7-98C732BF61F7}" type="datetime1">
              <a:rPr lang="pl-PL" smtClean="0"/>
              <a:t>17.04.2025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306C-4281-4E4E-8961-DD0CF74294A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22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0C46-8EDB-4B38-ACAB-04AA23343069}" type="datetime1">
              <a:rPr lang="pl-PL" smtClean="0"/>
              <a:t>17.04.2025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306C-4281-4E4E-8961-DD0CF74294A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9500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E3B3-A8B6-4D61-93DF-A7103369B3AE}" type="datetime1">
              <a:rPr lang="pl-PL" smtClean="0"/>
              <a:t>17.04.2025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306C-4281-4E4E-8961-DD0CF74294A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6251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5757-BC89-4329-85D2-1A33553C4993}" type="datetime1">
              <a:rPr lang="pl-PL" smtClean="0"/>
              <a:t>17.04.2025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306C-4281-4E4E-8961-DD0CF74294A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7087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31B19-C4DD-4B96-831E-B7841AE53DCD}" type="datetime1">
              <a:rPr lang="pl-PL" smtClean="0"/>
              <a:t>17.04.2025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1DD306C-4281-4E4E-8961-DD0CF74294A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20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3992" r:id="rId10"/>
    <p:sldLayoutId id="2147483993" r:id="rId11"/>
    <p:sldLayoutId id="2147483994" r:id="rId12"/>
    <p:sldLayoutId id="2147483995" r:id="rId13"/>
    <p:sldLayoutId id="2147483996" r:id="rId14"/>
    <p:sldLayoutId id="2147483997" r:id="rId15"/>
    <p:sldLayoutId id="214748399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-1741440" y="5283060"/>
            <a:ext cx="8458200" cy="1222375"/>
          </a:xfrm>
        </p:spPr>
        <p:txBody>
          <a:bodyPr>
            <a:normAutofit fontScale="90000"/>
          </a:bodyPr>
          <a:lstStyle/>
          <a:p>
            <a:pPr algn="r"/>
            <a:r>
              <a:rPr lang="pl-PL" sz="22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Opracowała:</a:t>
            </a:r>
            <a:br>
              <a:rPr lang="pl-PL" sz="22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2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MONIKA BOROWSKA</a:t>
            </a:r>
            <a:br>
              <a:rPr lang="pl-PL" sz="22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2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Kierownik GOPS Przesmyki</a:t>
            </a:r>
            <a:br>
              <a:rPr lang="pl-PL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43424" y="963752"/>
            <a:ext cx="6934860" cy="914400"/>
          </a:xfrm>
        </p:spPr>
        <p:txBody>
          <a:bodyPr>
            <a:noAutofit/>
          </a:bodyPr>
          <a:lstStyle/>
          <a:p>
            <a:pPr algn="ctr"/>
            <a:r>
              <a:rPr lang="pl-PL" sz="2800" b="1" kern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Ocena zasobów pomocy społecznej </a:t>
            </a:r>
            <a:br>
              <a:rPr lang="pl-PL" sz="2800" b="1" kern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800" b="1" kern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za rok 2024 dla gminy Przesmyki,  </a:t>
            </a:r>
            <a:br>
              <a:rPr lang="pl-PL" sz="2800" b="1" kern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800" b="1" kern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sprawozdanie z działalności </a:t>
            </a:r>
            <a:br>
              <a:rPr lang="pl-PL" sz="2800" b="1" kern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800" b="1" kern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Gminnego Ośrodka Pomocy Społecznej </a:t>
            </a:r>
            <a:br>
              <a:rPr lang="pl-PL" sz="2800" b="1" kern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800" b="1" kern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l-PL" sz="2800" kern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b="1" kern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Przesmykach za 2024</a:t>
            </a:r>
            <a:r>
              <a:rPr lang="pl-PL" sz="2800" kern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b="1" kern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rok</a:t>
            </a:r>
            <a:endParaRPr lang="pl-PL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02344"/>
            <a:ext cx="6820560" cy="838200"/>
          </a:xfrm>
        </p:spPr>
        <p:txBody>
          <a:bodyPr>
            <a:no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DANE O KORZYSTAJĄCYCH </a:t>
            </a:r>
            <a:b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Z POMOCY SPOŁECZNEJ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42784" y="1264392"/>
            <a:ext cx="6908673" cy="5110880"/>
          </a:xfrm>
        </p:spPr>
        <p:txBody>
          <a:bodyPr>
            <a:normAutofit fontScale="32500" lnSpcReduction="20000"/>
          </a:bodyPr>
          <a:lstStyle/>
          <a:p>
            <a:pPr marL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43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Prawo do świadczeń z pomocy społecznej przysługuje osobom i rodzinom, które przy pomocy własnych środków, zasobów i możliwości nie są w stanie przezwyciężyć trudności i zaspokoić swoich podstawowych potrzeb życiowych. Najczęstszymi dysfunkcjami występującymi w rodzinach korzystających z pomocy  w 2024 r. były: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pl-PL" sz="4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ubóstwo – 27 rodzin, 50 osób (27,8% rodzin objętych pomocą),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pl-PL" sz="4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niepełnosprawność – 20 rodzin, 46 osób (20,6%),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pl-PL" sz="4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długotrwała lub ciężka choroba – 22 rodziny, 50 osób (22,6%),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pl-PL" sz="4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bezrobocie – 13 rodzin, 22 osoby (13,4%),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pl-PL" sz="4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potrzeba ochrony macierzyństwa, w tym wielodzietności – 9 rodzin, 48 osób (9,2%)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pl-PL" sz="4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alkoholizm – 8 rodzin, 14 osób (8,2%),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pl-PL" sz="4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bezradność w sprawach opiekuńczo-wychowawczych i prowadzenia gosp. domowego- </a:t>
            </a:r>
            <a:br>
              <a:rPr lang="pl-PL" sz="4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4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 rodzina, 2 osoby (1,0%).</a:t>
            </a:r>
          </a:p>
          <a:p>
            <a:pPr algn="just">
              <a:buNone/>
            </a:pPr>
            <a:r>
              <a:rPr lang="pl-PL" sz="4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l-PL" sz="4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Dane za rok 2024 w porównaniu z danymi w latach poprzednich wskazują na utrzymujący się wysoki wskaźnik rodzin korzystających z powodu ubóstwa, niepełnosprawności i długotrwałej lub ciężkiej choroby. Liczba rodzin korzystających z pomocy z powodu bezrobocia, alkoholizmu i potrzeby ochrony macierzyństwa w tym wielodzietności zmalała.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22528" y="351733"/>
            <a:ext cx="6854592" cy="841248"/>
          </a:xfrm>
        </p:spPr>
        <p:txBody>
          <a:bodyPr>
            <a:no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POWODY UDZIELENIA POMOCY</a:t>
            </a:r>
            <a:b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I WSPARCIA</a:t>
            </a:r>
            <a:endParaRPr lang="pl-PL" sz="2800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1"/>
          </p:nvPr>
        </p:nvSpPr>
        <p:spPr>
          <a:xfrm>
            <a:off x="483296" y="1444776"/>
            <a:ext cx="8478048" cy="5059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3. Liczba rodzin, które w latach 2022-2024 uzyskały pomoc i wsparcie</a:t>
            </a:r>
          </a:p>
          <a:p>
            <a:endParaRPr lang="pl-PL" dirty="0"/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69243431"/>
              </p:ext>
            </p:extLst>
          </p:nvPr>
        </p:nvGraphicFramePr>
        <p:xfrm>
          <a:off x="122529" y="2046980"/>
          <a:ext cx="7455871" cy="4459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Prostokąt 6"/>
          <p:cNvSpPr/>
          <p:nvPr/>
        </p:nvSpPr>
        <p:spPr>
          <a:xfrm>
            <a:off x="483296" y="6506267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2912" y="302344"/>
            <a:ext cx="6734336" cy="841248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UDZIELONA POMOC W LATACH </a:t>
            </a:r>
            <a:b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2022-2024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02912" y="1384648"/>
            <a:ext cx="8716672" cy="4458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Wykres 4. Osoby i rodziny, którym udzielono pomocy i wsparcia w latach 2022-2024</a:t>
            </a:r>
            <a:endParaRPr lang="pl-PL" sz="1400" b="1" dirty="0">
              <a:latin typeface="Times New Roman" pitchFamily="18" charset="0"/>
              <a:cs typeface="Times New Roman" pitchFamily="18" charset="0"/>
            </a:endParaRPr>
          </a:p>
          <a:p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31272919"/>
              </p:ext>
            </p:extLst>
          </p:nvPr>
        </p:nvGraphicFramePr>
        <p:xfrm>
          <a:off x="-178112" y="1859500"/>
          <a:ext cx="7636256" cy="4515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rostokąt 4"/>
          <p:cNvSpPr/>
          <p:nvPr/>
        </p:nvSpPr>
        <p:spPr>
          <a:xfrm>
            <a:off x="483296" y="6424851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63040" y="302344"/>
            <a:ext cx="6553952" cy="838200"/>
          </a:xfrm>
        </p:spPr>
        <p:txBody>
          <a:bodyPr>
            <a:no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UDZIELANIE ŚWIADCZEŃ </a:t>
            </a:r>
            <a:b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Z POMOCY SPOŁECZNEJ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2313" y="1565032"/>
            <a:ext cx="6614080" cy="5411520"/>
          </a:xfrm>
        </p:spPr>
        <p:txBody>
          <a:bodyPr>
            <a:normAutofit fontScale="47500" lnSpcReduction="20000"/>
          </a:bodyPr>
          <a:lstStyle/>
          <a:p>
            <a:pPr marL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Prawo do świadczeń z pomocy społecznej przysługuje osobom i rodzinom, które spełniają warunki określone w art. 8 ust. 1 lub ust. 3 ustawy o pomocy społecznej z 2004 r. przy jednoczesnym wystąpieniu co najmniej jednego z powodów określonych w art. 7 w/</a:t>
            </a:r>
            <a:r>
              <a:rPr lang="pl-PL" sz="25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ustawy. Miesięczny dochód osoby lub rodziny ubiegającej się o pomoc nie może być wyższy od kwoty tzw. kryterium dochodowego, które od stycznia 2022 r.  do końca grudnia 2024 r. wynosiło odpowiednio:</a:t>
            </a:r>
          </a:p>
          <a:p>
            <a:pPr marL="0" algn="just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dla osoby samotnie gospodarującej, dochód nie przekraczający kwoty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776 zł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algn="just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dla osoby w rodzinie, dochód na osobę w rodzinie nie przekraczający kwoty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600 zł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l-PL" sz="25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Wywiad środowiskowy wraz z niezbędną dokumentacją jest podstawą do wydania decyzji administracyjnej, w której określona zostaje forma przyznanej pomocy. W 2024 r. pracownicy socjalni przeprowadzili ogółem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98 wywiadów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w tym: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92 rodzinne wywiady środowiskowe (w 49 rodzinach), 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ponadto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 wywiadów środowiskowych 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 zlecenie innych OPS, a także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 wywiad alimentacyjny </a:t>
            </a:r>
            <a:b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tj. porównywalnie jak w roku ubiegłym. </a:t>
            </a:r>
          </a:p>
          <a:p>
            <a:pPr marL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W 2024 r. z zakresu pomocy społecznej wydano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102 decyzje administracyjne 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dotyczące udzielanej pomocy finansowej i rzeczowej, w tym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 decyzji 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dotyczących usług opiekuńczych,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decyzje 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dotyczące prawa do świadczeń opieki zdrowotnej i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 decyzji 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dotyczących stypendiów szkolnych. </a:t>
            </a:r>
            <a:b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Od decyzji administracyjnej GOPS z zakresu pomocy społecznej 2024 r. wpłynęło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 odwołanie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które SKO utrzymało w mocy.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3296" y="482728"/>
            <a:ext cx="637356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1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WYWIADY ŚRODOWISKOWE </a:t>
            </a:r>
            <a:br>
              <a:rPr lang="pl-PL" sz="31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31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LATACH 2022-2024</a:t>
            </a:r>
            <a:br>
              <a:rPr lang="pl-PL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42784" y="1551300"/>
            <a:ext cx="8658432" cy="4810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5. Osoby i rodziny, z którymi przeprowadzono wywiad środowiskowy</a:t>
            </a:r>
            <a:endParaRPr lang="pl-PL" sz="1400" b="1" dirty="0">
              <a:latin typeface="Times New Roman" pitchFamily="18" charset="0"/>
              <a:cs typeface="Times New Roman" pitchFamily="18" charset="0"/>
            </a:endParaRPr>
          </a:p>
          <a:p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93023498"/>
              </p:ext>
            </p:extLst>
          </p:nvPr>
        </p:nvGraphicFramePr>
        <p:xfrm>
          <a:off x="-178112" y="2032324"/>
          <a:ext cx="8086272" cy="4118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rostokąt 4"/>
          <p:cNvSpPr/>
          <p:nvPr/>
        </p:nvSpPr>
        <p:spPr>
          <a:xfrm>
            <a:off x="543424" y="632460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3296" y="396405"/>
            <a:ext cx="6133056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FORMY REALIZOWANYCH ŚWIADCZEŃ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83296" y="1745416"/>
            <a:ext cx="6347714" cy="3880773"/>
          </a:xfrm>
        </p:spPr>
        <p:txBody>
          <a:bodyPr>
            <a:normAutofit fontScale="92500" lnSpcReduction="10000"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pl-PL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Gminny Ośrodek Pomocy Społecznej </a:t>
            </a:r>
            <a:br>
              <a:rPr lang="pl-PL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Przesmykach udzielał pomocy potrzebującym mieszkańcom gminy realizując świadczenia z pomocy społecznej w formie:</a:t>
            </a:r>
          </a:p>
          <a:p>
            <a:pPr marL="0" algn="just">
              <a:spcBef>
                <a:spcPts val="0"/>
              </a:spcBef>
              <a:buNone/>
            </a:pPr>
            <a:endParaRPr lang="pl-PL" sz="24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pl-PL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Świadczeń pieniężnych 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(zasiłek stały, zasiłek okresowy i zasiłek celowy), z których w 2024 r. skorzystało </a:t>
            </a:r>
            <a:r>
              <a:rPr lang="pl-PL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26 rodzin 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37 osób w rodzinach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24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pl-PL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Świadczeń niepieniężnych 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(posiłek, ubranie, schronienie, usługi opiekuńcze), z których w 2024 r. skorzystało </a:t>
            </a:r>
            <a:r>
              <a:rPr lang="pl-PL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24 rodziny 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91 osób w rodzinach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2912" y="182088"/>
            <a:ext cx="6553952" cy="841248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ŚWIADCZENIA PIENIĘŻNE Z POMOCY SPOŁECZNEJ UDZIELONE W LATACH 2022-2024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02912" y="1264392"/>
            <a:ext cx="8718560" cy="4458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6. Osoby i rodziny, którym przyznano świadczenie pieniężne w latach 2022-2024</a:t>
            </a:r>
          </a:p>
          <a:p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24979937"/>
              </p:ext>
            </p:extLst>
          </p:nvPr>
        </p:nvGraphicFramePr>
        <p:xfrm>
          <a:off x="54864" y="1723568"/>
          <a:ext cx="7395443" cy="4329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rostokąt 4"/>
          <p:cNvSpPr/>
          <p:nvPr/>
        </p:nvSpPr>
        <p:spPr>
          <a:xfrm>
            <a:off x="182656" y="6375272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2528" y="172545"/>
            <a:ext cx="7034976" cy="841248"/>
          </a:xfrm>
        </p:spPr>
        <p:txBody>
          <a:bodyPr>
            <a:noAutofit/>
          </a:bodyPr>
          <a:lstStyle/>
          <a:p>
            <a:pPr algn="ctr"/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ŚWIADCZENIA PIENIĘŻNE Z POMOCY SPOŁECZNEJ UDZIELONE W LATACH 2022-2024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22528" y="1406623"/>
            <a:ext cx="8658432" cy="4458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7. Kwota świadczeń pieniężnych w złotych</a:t>
            </a:r>
          </a:p>
        </p:txBody>
      </p:sp>
      <p:sp>
        <p:nvSpPr>
          <p:cNvPr id="5" name="Prostokąt 4"/>
          <p:cNvSpPr/>
          <p:nvPr/>
        </p:nvSpPr>
        <p:spPr>
          <a:xfrm>
            <a:off x="242784" y="643540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  <p:graphicFrame>
        <p:nvGraphicFramePr>
          <p:cNvPr id="10" name="Symbol zastępczy zawartości 9">
            <a:extLst>
              <a:ext uri="{FF2B5EF4-FFF2-40B4-BE49-F238E27FC236}">
                <a16:creationId xmlns:a16="http://schemas.microsoft.com/office/drawing/2014/main" id="{5C121168-D563-F48F-5687-BD470252304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45453509"/>
              </p:ext>
            </p:extLst>
          </p:nvPr>
        </p:nvGraphicFramePr>
        <p:xfrm>
          <a:off x="122528" y="1887647"/>
          <a:ext cx="7275488" cy="4066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2528" y="122186"/>
            <a:ext cx="6854592" cy="841248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ŚWIADCZENIA NIEPIENIĘŻNE </a:t>
            </a:r>
            <a:b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Z POMOCY SPOŁECZNEJ UDZIELONE W LATACH 2022-2024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0" y="1319873"/>
            <a:ext cx="8598304" cy="5059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8. Osoby i rodziny, którym przyznano świadczenie niepieniężne w latach 2022-2024</a:t>
            </a:r>
          </a:p>
          <a:p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60493329"/>
              </p:ext>
            </p:extLst>
          </p:nvPr>
        </p:nvGraphicFramePr>
        <p:xfrm>
          <a:off x="0" y="1825857"/>
          <a:ext cx="8119552" cy="4128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rostokąt 4"/>
          <p:cNvSpPr/>
          <p:nvPr/>
        </p:nvSpPr>
        <p:spPr>
          <a:xfrm>
            <a:off x="363040" y="6194888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2528" y="112776"/>
            <a:ext cx="6974848" cy="841248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ŚWIADCZENIA NIEPIENIĘŻNE </a:t>
            </a:r>
            <a:b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Z POMOCY SPOŁECZNEJ UDZIELONE </a:t>
            </a:r>
            <a:b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LATACH 2022-2024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63040" y="1502695"/>
            <a:ext cx="8778688" cy="4458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9. Kwota świadczeń niepieniężnych w złotych</a:t>
            </a:r>
          </a:p>
          <a:p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58740179"/>
              </p:ext>
            </p:extLst>
          </p:nvPr>
        </p:nvGraphicFramePr>
        <p:xfrm>
          <a:off x="-117984" y="2045500"/>
          <a:ext cx="7876768" cy="4149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rostokąt 4"/>
          <p:cNvSpPr/>
          <p:nvPr/>
        </p:nvSpPr>
        <p:spPr>
          <a:xfrm>
            <a:off x="363040" y="6388786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PODSTAWA PRAWNA</a:t>
            </a:r>
            <a:endParaRPr lang="pl-PL" sz="2800" dirty="0">
              <a:solidFill>
                <a:schemeClr val="accent3">
                  <a:lumMod val="75000"/>
                </a:schemeClr>
              </a:solidFill>
              <a:effectLst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42784" y="1444776"/>
            <a:ext cx="7034976" cy="3880773"/>
          </a:xfrm>
        </p:spPr>
        <p:txBody>
          <a:bodyPr>
            <a:normAutofit/>
          </a:bodyPr>
          <a:lstStyle/>
          <a:p>
            <a:pPr algn="just"/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 podstawie art. 16a ustawy z dnia 12 marca 2004 r. o pomocy społecznej (t. j. Dz.U. z 2024 r., poz. 1283 ze zm.) gmina ma corocznie obowiązek przygotowania i przedstawienia do 30 kwietnia Radzie Gminy Oceny Zasobów Pomocy Społecznej. </a:t>
            </a:r>
          </a:p>
          <a:p>
            <a:pPr algn="just"/>
            <a:r>
              <a:rPr lang="pl-PL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Ocena zasobów zawiera dane demograficzne i statystyczne, które ukazują lokalną sytuację społeczno-demograficzną oraz niezbędne do realizacji kwestie społeczne. Ocena wraz z rekomendacjami jest podstawą do planowania budżetu na rok następny.</a:t>
            </a:r>
          </a:p>
          <a:p>
            <a:pPr algn="just"/>
            <a:r>
              <a:rPr lang="pl-PL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Przygotowanie „Oceny zasobów pomocy społecznej” dokonywane jest za pośrednictwem internetowej Centralnej Aplikacji Statystycznej (CAS), dzięki której przesyłane są dane do Mazowieckiego Centrum Polityki Społecznej.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2656" y="61832"/>
            <a:ext cx="6760432" cy="838200"/>
          </a:xfrm>
        </p:spPr>
        <p:txBody>
          <a:bodyPr>
            <a:noAutofit/>
          </a:bodyPr>
          <a:lstStyle/>
          <a:p>
            <a:pPr algn="ctr"/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ŚWIADCZENIA REALIZOWANE PRZEZ GMINNY OŚRODEK POMOCY SPOŁECZNEJ W PRZESMYKACH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2912" y="1522281"/>
            <a:ext cx="7034976" cy="5351392"/>
          </a:xfrm>
        </p:spPr>
        <p:txBody>
          <a:bodyPr>
            <a:normAutofit fontScale="32500" lnSpcReduction="20000"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pl-PL" sz="5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Gminny Ośrodek Pomocy Społecznej w Przesmykach realizuje świadczenia z pomocy społecznej, w tym:</a:t>
            </a:r>
          </a:p>
          <a:p>
            <a:pPr marL="0" algn="just">
              <a:spcBef>
                <a:spcPts val="0"/>
              </a:spcBef>
              <a:buNone/>
            </a:pPr>
            <a:endParaRPr lang="pl-PL" sz="43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pl-PL" sz="43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zadania własne gminy o charakterze obowiązkowym – finansowane z budżetu państwa (dotacja celowa) oraz z budżetu gminy (środki własne gminy):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43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</a:pPr>
            <a:r>
              <a:rPr lang="pl-PL" sz="43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Przyznawanie i wypłacanie zasiłków okresowych</a:t>
            </a:r>
          </a:p>
          <a:p>
            <a:pPr marL="0" algn="just">
              <a:spcBef>
                <a:spcPts val="0"/>
              </a:spcBef>
            </a:pPr>
            <a:r>
              <a:rPr lang="pl-PL" sz="43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Przyznawanie i wypłacanie zasiłków celowych</a:t>
            </a:r>
          </a:p>
          <a:p>
            <a:pPr marL="0" algn="just">
              <a:spcBef>
                <a:spcPts val="0"/>
              </a:spcBef>
            </a:pPr>
            <a:r>
              <a:rPr lang="pl-PL" sz="43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Przyznawanie i wypłacanie zasiłków stałych</a:t>
            </a:r>
          </a:p>
          <a:p>
            <a:pPr marL="0" algn="just">
              <a:spcBef>
                <a:spcPts val="0"/>
              </a:spcBef>
            </a:pPr>
            <a:r>
              <a:rPr lang="pl-PL" sz="43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Przyznawanie i wypłacanie stypendiów szkolnych</a:t>
            </a:r>
          </a:p>
          <a:p>
            <a:pPr marL="0" algn="just">
              <a:spcBef>
                <a:spcPts val="0"/>
              </a:spcBef>
            </a:pPr>
            <a:r>
              <a:rPr lang="pl-PL" sz="43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Opłacanie składek na ubezpieczenie zdrowotne od zasiłków stałych</a:t>
            </a:r>
          </a:p>
          <a:p>
            <a:pPr marL="0" algn="just">
              <a:spcBef>
                <a:spcPts val="0"/>
              </a:spcBef>
            </a:pPr>
            <a:r>
              <a:rPr lang="pl-PL" sz="43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Dożywianie dzieci w ramach Rządowego Programu „Posiłek w szkole i w domu”</a:t>
            </a:r>
          </a:p>
          <a:p>
            <a:pPr marL="0" algn="just">
              <a:spcBef>
                <a:spcPts val="0"/>
              </a:spcBef>
            </a:pPr>
            <a:r>
              <a:rPr lang="pl-PL" sz="43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Praca socjalna rozumiana jako działalność zawodowa, skierowana na pomoc osobom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43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i rodzinom we wzmocnieniu lub odzyskaniu zdolności do funkcjonowania w społeczeństwie</a:t>
            </a:r>
          </a:p>
          <a:p>
            <a:pPr marL="0" algn="just">
              <a:spcBef>
                <a:spcPts val="0"/>
              </a:spcBef>
              <a:buFont typeface="Wingdings" pitchFamily="2" charset="2"/>
              <a:buChar char="Ø"/>
            </a:pPr>
            <a:endParaRPr lang="pl-PL" sz="43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pl-PL" sz="43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zadania zlecone gminie z zakresu administracji rządowej – finansowane z dotacji celowej wojewody: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43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</a:pPr>
            <a:r>
              <a:rPr lang="pl-PL" sz="43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Opłacanie składek na ubezpieczenie zdrowotne od świadczeń pielęgnacyjnych</a:t>
            </a:r>
          </a:p>
          <a:p>
            <a:pPr marL="0" algn="just">
              <a:spcBef>
                <a:spcPts val="0"/>
              </a:spcBef>
            </a:pPr>
            <a:r>
              <a:rPr lang="pl-PL" sz="43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Przyznawanie specjalistycznych usług opiekuńczych</a:t>
            </a:r>
          </a:p>
          <a:p>
            <a:pPr marL="0" algn="just">
              <a:spcBef>
                <a:spcPts val="0"/>
              </a:spcBef>
            </a:pPr>
            <a:r>
              <a:rPr lang="pl-PL" sz="43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Przyznawanie i wypłacanie świadczeń rodzinnych</a:t>
            </a:r>
          </a:p>
          <a:p>
            <a:pPr marL="0" algn="just">
              <a:spcBef>
                <a:spcPts val="0"/>
              </a:spcBef>
            </a:pPr>
            <a:r>
              <a:rPr lang="pl-PL" sz="43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Przyznawanie i wypłacanie świadczeń z funduszu alimentacyjnego</a:t>
            </a:r>
          </a:p>
          <a:p>
            <a:pPr marL="0" algn="just">
              <a:spcBef>
                <a:spcPts val="0"/>
              </a:spcBef>
              <a:buNone/>
            </a:pPr>
            <a:endParaRPr lang="pl-PL" sz="43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pl-PL" sz="43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zadania wynikające z innych ustaw i porozumień.</a:t>
            </a:r>
          </a:p>
          <a:p>
            <a:endParaRPr lang="pl-PL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117984" y="40359"/>
            <a:ext cx="7455872" cy="841248"/>
          </a:xfrm>
        </p:spPr>
        <p:txBody>
          <a:bodyPr>
            <a:noAutofit/>
          </a:bodyPr>
          <a:lstStyle/>
          <a:p>
            <a:pPr algn="ctr"/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WYDATKI BUDŻETOWE </a:t>
            </a:r>
            <a:b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REALIZOWANE PRZEZ GMINNY OŚRODEK POMOCY SPOŁECZNEJ </a:t>
            </a:r>
            <a:b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PRZESMYKACH W LATACH 2022-2024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96724" y="1865672"/>
            <a:ext cx="8658432" cy="4458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10. Poniesione wydatki w złotych</a:t>
            </a:r>
          </a:p>
          <a:p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59480814"/>
              </p:ext>
            </p:extLst>
          </p:nvPr>
        </p:nvGraphicFramePr>
        <p:xfrm>
          <a:off x="80928" y="1865672"/>
          <a:ext cx="7455872" cy="4169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rostokąt 4"/>
          <p:cNvSpPr/>
          <p:nvPr/>
        </p:nvSpPr>
        <p:spPr>
          <a:xfrm>
            <a:off x="483296" y="6315144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59" y="65708"/>
            <a:ext cx="7335616" cy="1143000"/>
          </a:xfrm>
        </p:spPr>
        <p:txBody>
          <a:bodyPr>
            <a:noAutofit/>
          </a:bodyPr>
          <a:lstStyle/>
          <a:p>
            <a:pPr algn="ctr"/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WYDATKI BUDŻETOWE </a:t>
            </a:r>
            <a:b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REALIZOWANE PRZEZ GMINNY OŚRODEK POMOCY SPOŁECZNEJ </a:t>
            </a:r>
            <a:b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PRZESMYKACH W LATACH 2022-2024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0467" y="1828699"/>
            <a:ext cx="8716672" cy="5059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11. Źródła finansowania GOPS oraz poniesione wydatki  w złotych</a:t>
            </a:r>
          </a:p>
          <a:p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80614908"/>
              </p:ext>
            </p:extLst>
          </p:nvPr>
        </p:nvGraphicFramePr>
        <p:xfrm>
          <a:off x="140467" y="2226440"/>
          <a:ext cx="6896781" cy="3908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rostokąt 4"/>
          <p:cNvSpPr/>
          <p:nvPr/>
        </p:nvSpPr>
        <p:spPr>
          <a:xfrm>
            <a:off x="363040" y="6279509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18774" y="100862"/>
            <a:ext cx="7236406" cy="1143000"/>
          </a:xfrm>
        </p:spPr>
        <p:txBody>
          <a:bodyPr>
            <a:noAutofit/>
          </a:bodyPr>
          <a:lstStyle/>
          <a:p>
            <a:pPr algn="ctr"/>
            <a:r>
              <a:rPr lang="pl-PL" sz="2000" b="1" spc="3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WYKONANIE BUDŻETU GMINNEGO OŚRODKA POMOCY </a:t>
            </a:r>
            <a:r>
              <a:rPr lang="pl-PL" sz="2000" b="1" spc="300"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SPOŁECZNEJ </a:t>
            </a:r>
            <a:br>
              <a:rPr lang="pl-PL" sz="2000" b="1" spc="300"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000" b="1" spc="300"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PRZESMYKACH </a:t>
            </a:r>
            <a:br>
              <a:rPr lang="pl-PL" sz="2000" b="1" spc="3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000" b="1" spc="3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LATACH 2023-2024</a:t>
            </a:r>
            <a:endParaRPr lang="pl-PL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4310" y="1669475"/>
            <a:ext cx="3088109" cy="3880772"/>
          </a:xfrm>
        </p:spPr>
        <p:txBody>
          <a:bodyPr/>
          <a:lstStyle/>
          <a:p>
            <a:pPr algn="ctr">
              <a:buNone/>
            </a:pPr>
            <a:endParaRPr lang="pl-PL" sz="24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Rok 2023 – 2.253.786 zł</a:t>
            </a:r>
          </a:p>
          <a:p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3307" y="1736746"/>
            <a:ext cx="3088110" cy="3880773"/>
          </a:xfrm>
        </p:spPr>
        <p:txBody>
          <a:bodyPr/>
          <a:lstStyle/>
          <a:p>
            <a:pPr algn="ctr">
              <a:buNone/>
            </a:pPr>
            <a:endParaRPr lang="pl-PL" sz="24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Rok 2024 – 2.576.563 zł</a:t>
            </a:r>
          </a:p>
          <a:p>
            <a:endParaRPr lang="pl-PL" dirty="0"/>
          </a:p>
        </p:txBody>
      </p:sp>
      <p:graphicFrame>
        <p:nvGraphicFramePr>
          <p:cNvPr id="5" name="Symbol zastępczy zawartości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5679443"/>
              </p:ext>
            </p:extLst>
          </p:nvPr>
        </p:nvGraphicFramePr>
        <p:xfrm>
          <a:off x="61629" y="1816745"/>
          <a:ext cx="3908319" cy="4043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Symbol zastępczy zawartości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6355716"/>
              </p:ext>
            </p:extLst>
          </p:nvPr>
        </p:nvGraphicFramePr>
        <p:xfrm>
          <a:off x="3754939" y="2290522"/>
          <a:ext cx="3995811" cy="3880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Prostokąt 6"/>
          <p:cNvSpPr/>
          <p:nvPr/>
        </p:nvSpPr>
        <p:spPr>
          <a:xfrm>
            <a:off x="423168" y="6470507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182656" y="1571665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12. Wydatki  w złotych  i źródła ich finansowania</a:t>
            </a:r>
            <a:endParaRPr lang="pl-PL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>
          <a:xfrm>
            <a:off x="-117984" y="121392"/>
            <a:ext cx="7155232" cy="1143000"/>
          </a:xfrm>
        </p:spPr>
        <p:txBody>
          <a:bodyPr>
            <a:noAutofit/>
          </a:bodyPr>
          <a:lstStyle/>
          <a:p>
            <a:pPr algn="ctr"/>
            <a:r>
              <a:rPr lang="pl-PL" sz="20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WYKONANIE BUDŻETU GMINNEGO OŚRODKA POMOCY SPOŁECZNEJ </a:t>
            </a:r>
            <a:br>
              <a:rPr lang="pl-PL" sz="20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0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PRZESMYKACH </a:t>
            </a:r>
            <a:br>
              <a:rPr lang="pl-PL" sz="20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0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LATACH 2023-2024</a:t>
            </a:r>
            <a:endParaRPr lang="pl-PL" sz="2000" dirty="0"/>
          </a:p>
        </p:txBody>
      </p:sp>
      <p:sp>
        <p:nvSpPr>
          <p:cNvPr id="11" name="Prostokąt 10"/>
          <p:cNvSpPr/>
          <p:nvPr/>
        </p:nvSpPr>
        <p:spPr>
          <a:xfrm>
            <a:off x="423168" y="6495528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122528" y="1401385"/>
            <a:ext cx="58324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13. Wydatki  na zadania zlecone z dotacji budżetu państwa</a:t>
            </a:r>
            <a:endParaRPr lang="pl-PL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8" name="Wykres 17">
            <a:extLst>
              <a:ext uri="{FF2B5EF4-FFF2-40B4-BE49-F238E27FC236}">
                <a16:creationId xmlns:a16="http://schemas.microsoft.com/office/drawing/2014/main" id="{7EAF19A8-D968-ABA3-D352-83D8937E25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1870455"/>
              </p:ext>
            </p:extLst>
          </p:nvPr>
        </p:nvGraphicFramePr>
        <p:xfrm>
          <a:off x="3549824" y="1865669"/>
          <a:ext cx="4211232" cy="4689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" name="Wykres 21">
            <a:extLst>
              <a:ext uri="{FF2B5EF4-FFF2-40B4-BE49-F238E27FC236}">
                <a16:creationId xmlns:a16="http://schemas.microsoft.com/office/drawing/2014/main" id="{8A700277-E948-D255-7F5C-4B0C4EE33E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1638922"/>
              </p:ext>
            </p:extLst>
          </p:nvPr>
        </p:nvGraphicFramePr>
        <p:xfrm>
          <a:off x="-129082" y="1846156"/>
          <a:ext cx="3979546" cy="4288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6390" y="87251"/>
            <a:ext cx="6794464" cy="1143000"/>
          </a:xfrm>
        </p:spPr>
        <p:txBody>
          <a:bodyPr>
            <a:noAutofit/>
          </a:bodyPr>
          <a:lstStyle/>
          <a:p>
            <a:pPr algn="ctr"/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WYKONANIE BUDŻETU GMINNEGO OŚRODKA POMOCY SPOŁECZNEJ </a:t>
            </a:r>
            <a:b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PRZESMYKACH </a:t>
            </a:r>
            <a:b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LATACH 2023-2024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604750" y="2112040"/>
            <a:ext cx="4191000" cy="4158288"/>
          </a:xfrm>
        </p:spPr>
        <p:txBody>
          <a:bodyPr/>
          <a:lstStyle/>
          <a:p>
            <a:pPr algn="ctr">
              <a:buNone/>
            </a:pPr>
            <a:r>
              <a:rPr lang="pl-PL" sz="20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Rok 2024 – 266.115 zł</a:t>
            </a:r>
          </a:p>
          <a:p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-519073" y="2141274"/>
            <a:ext cx="4343400" cy="4158288"/>
          </a:xfrm>
        </p:spPr>
        <p:txBody>
          <a:bodyPr/>
          <a:lstStyle/>
          <a:p>
            <a:pPr algn="ctr">
              <a:buNone/>
            </a:pPr>
            <a:r>
              <a:rPr lang="pl-PL" sz="20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Rok 2023 – 232.676 zł</a:t>
            </a:r>
          </a:p>
          <a:p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423168" y="1685288"/>
            <a:ext cx="63735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Wykres 14. Wydatki na zadania własne dotowane z budżetu państwa</a:t>
            </a:r>
            <a:endParaRPr lang="pl-PL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483296" y="6509139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  <p:graphicFrame>
        <p:nvGraphicFramePr>
          <p:cNvPr id="7" name="Symbol zastępczy zawartości 8"/>
          <p:cNvGraphicFramePr>
            <a:graphicFrameLocks/>
          </p:cNvGraphicFramePr>
          <p:nvPr/>
        </p:nvGraphicFramePr>
        <p:xfrm>
          <a:off x="483296" y="2647336"/>
          <a:ext cx="4040188" cy="370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Symbol zastępczy zawartości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5877072"/>
              </p:ext>
            </p:extLst>
          </p:nvPr>
        </p:nvGraphicFramePr>
        <p:xfrm>
          <a:off x="3603622" y="2676570"/>
          <a:ext cx="4335546" cy="3914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Symbol zastępczy zawartości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6562487"/>
              </p:ext>
            </p:extLst>
          </p:nvPr>
        </p:nvGraphicFramePr>
        <p:xfrm>
          <a:off x="-175544" y="2684078"/>
          <a:ext cx="4041775" cy="370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2528" y="49989"/>
            <a:ext cx="6974848" cy="1143000"/>
          </a:xfrm>
        </p:spPr>
        <p:txBody>
          <a:bodyPr>
            <a:noAutofit/>
          </a:bodyPr>
          <a:lstStyle/>
          <a:p>
            <a:pPr algn="ctr"/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WYKONANIE BUDŻETU GMINNEGO OŚRODKA POMOCY SPOŁECZNEJ </a:t>
            </a:r>
            <a:b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PRZESMYKACH </a:t>
            </a:r>
            <a:b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LATACH 2023-2024</a:t>
            </a:r>
            <a:endParaRPr lang="pl-PL" sz="2400" dirty="0"/>
          </a:p>
        </p:txBody>
      </p:sp>
      <p:sp>
        <p:nvSpPr>
          <p:cNvPr id="7" name="Symbol zastępczy tekstu 4"/>
          <p:cNvSpPr>
            <a:spLocks noGrp="1"/>
          </p:cNvSpPr>
          <p:nvPr>
            <p:ph sz="half" idx="1"/>
          </p:nvPr>
        </p:nvSpPr>
        <p:spPr>
          <a:xfrm>
            <a:off x="3701239" y="2126263"/>
            <a:ext cx="4191000" cy="42783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20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Rok 2024 – 640.403 zł</a:t>
            </a:r>
          </a:p>
          <a:p>
            <a:pPr algn="ctr">
              <a:buNone/>
            </a:pPr>
            <a:endParaRPr lang="pl-PL" sz="20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-85003" y="2126263"/>
            <a:ext cx="4343400" cy="42785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20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Rok 2023 – 636.499 zł</a:t>
            </a:r>
          </a:p>
          <a:p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212720" y="1689719"/>
            <a:ext cx="67944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15. Wydatki  na zadania własne ponoszone  ze środków własnych gminy</a:t>
            </a:r>
            <a:endParaRPr lang="pl-PL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302912" y="6617713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  <p:graphicFrame>
        <p:nvGraphicFramePr>
          <p:cNvPr id="8" name="Symbol zastępczy zawartości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0388979"/>
              </p:ext>
            </p:extLst>
          </p:nvPr>
        </p:nvGraphicFramePr>
        <p:xfrm>
          <a:off x="3395544" y="2435857"/>
          <a:ext cx="5652032" cy="4699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Symbol zastępczy zawartości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795446"/>
              </p:ext>
            </p:extLst>
          </p:nvPr>
        </p:nvGraphicFramePr>
        <p:xfrm>
          <a:off x="102473" y="2622993"/>
          <a:ext cx="3968448" cy="3994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117984" y="114478"/>
            <a:ext cx="7335616" cy="841248"/>
          </a:xfrm>
        </p:spPr>
        <p:txBody>
          <a:bodyPr>
            <a:no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REALIZACJA ZADAŃ ZLECONYCH </a:t>
            </a:r>
            <a:b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LATACH 2022-2024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22528" y="1394515"/>
            <a:ext cx="7335616" cy="505984"/>
          </a:xfrm>
        </p:spPr>
        <p:txBody>
          <a:bodyPr>
            <a:normAutofit fontScale="92500" lnSpcReduction="10000"/>
          </a:bodyPr>
          <a:lstStyle/>
          <a:p>
            <a:pPr marL="0">
              <a:spcBef>
                <a:spcPts val="0"/>
              </a:spcBef>
              <a:buNone/>
            </a:pPr>
            <a:r>
              <a:rPr lang="pl-PL" sz="15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16. Kwoty przeznaczone na realizację świadczeń rodzinnych </a:t>
            </a:r>
            <a:br>
              <a:rPr lang="pl-PL" sz="15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5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(wyłączeniem świadczeń opiekuńczych) w złotych</a:t>
            </a:r>
          </a:p>
          <a:p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423168" y="6481912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  <p:graphicFrame>
        <p:nvGraphicFramePr>
          <p:cNvPr id="10" name="Wykres 9">
            <a:extLst>
              <a:ext uri="{FF2B5EF4-FFF2-40B4-BE49-F238E27FC236}">
                <a16:creationId xmlns:a16="http://schemas.microsoft.com/office/drawing/2014/main" id="{751BCF31-0238-2749-EAC2-137407B7B0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8205023"/>
              </p:ext>
            </p:extLst>
          </p:nvPr>
        </p:nvGraphicFramePr>
        <p:xfrm>
          <a:off x="12480" y="1985928"/>
          <a:ext cx="7335616" cy="4088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27339" y="270510"/>
            <a:ext cx="7215360" cy="736856"/>
          </a:xfrm>
        </p:spPr>
        <p:txBody>
          <a:bodyPr>
            <a:no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REALIZACJA ZADAŃ ZLECONYCH </a:t>
            </a:r>
            <a:b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LATACH 2022-2024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42784" y="1264392"/>
            <a:ext cx="8778688" cy="4458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17. Kwoty przeznaczone na realizację świadczeń opiekuńczych w złotych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27217332"/>
              </p:ext>
            </p:extLst>
          </p:nvPr>
        </p:nvGraphicFramePr>
        <p:xfrm>
          <a:off x="122528" y="1710248"/>
          <a:ext cx="7215360" cy="4364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rostokąt 4"/>
          <p:cNvSpPr/>
          <p:nvPr/>
        </p:nvSpPr>
        <p:spPr>
          <a:xfrm>
            <a:off x="363040" y="6456685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3295" y="142264"/>
            <a:ext cx="6613385" cy="841248"/>
          </a:xfrm>
        </p:spPr>
        <p:txBody>
          <a:bodyPr>
            <a:no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REALIZACJA ZADAŃ </a:t>
            </a:r>
            <a:b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LATACH 2022-2024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14271" y="1311637"/>
            <a:ext cx="6764638" cy="360768"/>
          </a:xfrm>
        </p:spPr>
        <p:txBody>
          <a:bodyPr>
            <a:normAutofit fontScale="25000" lnSpcReduction="20000"/>
          </a:bodyPr>
          <a:lstStyle/>
          <a:p>
            <a:pPr marL="0" lvl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pl-PL" sz="5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Wykres 18. Składki na ubezpieczenie zdrowotne od świadczeń pielęgnacyjnych </a:t>
            </a:r>
            <a:br>
              <a:rPr lang="pl-PL" sz="5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pl-PL" sz="5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specjalnego zasiłku opiekuńczego</a:t>
            </a:r>
            <a:endParaRPr lang="pl-PL" sz="5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/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20071433"/>
              </p:ext>
            </p:extLst>
          </p:nvPr>
        </p:nvGraphicFramePr>
        <p:xfrm>
          <a:off x="321836" y="1941570"/>
          <a:ext cx="7275488" cy="4270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rostokąt 4"/>
          <p:cNvSpPr/>
          <p:nvPr/>
        </p:nvSpPr>
        <p:spPr>
          <a:xfrm>
            <a:off x="483296" y="6354174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PODSTAWA PRAWNA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2656" y="1565032"/>
            <a:ext cx="7095104" cy="4165195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pl-PL" sz="2500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Zgodnie z art. 110 ust. 9 ustawy o pomocy społecznej z dnia 12 marca 2004 r. (t. j. Dz. U. z 2024 r., poz. 1283 ze zm.) kierownik ośrodka pomocy społecznej składa radzie gminy całoroczne sprawozdanie </a:t>
            </a:r>
            <a:b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 działalności oraz przedstawia potrzeby w zakresie pomocy społecznej.</a:t>
            </a:r>
          </a:p>
          <a:p>
            <a:pPr algn="just">
              <a:buNone/>
            </a:pPr>
            <a:r>
              <a:rPr lang="pl-PL" sz="25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5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Niniejsza prezentacja zawiera opis najważniejszych działań podejmowanych przez ośrodek pomocy społecznej w 2024 roku w 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porównaniu</a:t>
            </a:r>
            <a:r>
              <a:rPr lang="pl-PL" sz="25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z danymi z lat wcześniejszych oraz informacje pozwalające określić najważniejsze zadania do wykonania w 2025 roku.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959776" y="218393"/>
            <a:ext cx="8686800" cy="841248"/>
          </a:xfrm>
        </p:spPr>
        <p:txBody>
          <a:bodyPr>
            <a:no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REALIZACJA ZADAŃ </a:t>
            </a:r>
            <a:b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LATACH 2022-2024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12720" y="1469289"/>
            <a:ext cx="8718560" cy="505984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Wykres 19. Kwoty świadczeń z funduszu alimentacyjnego w złotych</a:t>
            </a:r>
            <a:endParaRPr lang="pl-PL" sz="1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82011249"/>
              </p:ext>
            </p:extLst>
          </p:nvPr>
        </p:nvGraphicFramePr>
        <p:xfrm>
          <a:off x="423168" y="1997535"/>
          <a:ext cx="7215059" cy="43291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rostokąt 4"/>
          <p:cNvSpPr/>
          <p:nvPr/>
        </p:nvSpPr>
        <p:spPr>
          <a:xfrm>
            <a:off x="423168" y="6520064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42216"/>
            <a:ext cx="7277760" cy="841792"/>
          </a:xfrm>
        </p:spPr>
        <p:txBody>
          <a:bodyPr>
            <a:noAutofit/>
          </a:bodyPr>
          <a:lstStyle/>
          <a:p>
            <a:pPr algn="ctr"/>
            <a:r>
              <a:rPr lang="pl-PL" sz="20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INNE ZADANIA REALIZOWANE PRZEZ GMINNY OŚRODEK POMOCY SPOŁECZNEJ </a:t>
            </a:r>
            <a:br>
              <a:rPr lang="pl-PL" sz="20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0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ROKU 2024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2656" y="1324520"/>
            <a:ext cx="7095104" cy="4990623"/>
          </a:xfrm>
        </p:spPr>
        <p:txBody>
          <a:bodyPr>
            <a:normAutofit fontScale="25000" lnSpcReduction="20000"/>
          </a:bodyPr>
          <a:lstStyle/>
          <a:p>
            <a:pPr lvl="0">
              <a:buNone/>
            </a:pPr>
            <a:r>
              <a:rPr lang="pl-PL" sz="6400" b="1" u="sng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Wsparcie rodziny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5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2024 roku</a:t>
            </a:r>
            <a:r>
              <a:rPr lang="pl-PL" sz="5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GOPS zatrudniał na umowę zlecenie </a:t>
            </a:r>
            <a:r>
              <a:rPr lang="pl-PL" sz="5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opiekunów</a:t>
            </a:r>
            <a:r>
              <a:rPr lang="pl-PL" sz="5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świadczono </a:t>
            </a:r>
            <a:r>
              <a:rPr lang="pl-PL" sz="5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usługi opiekuńcze dla 2 osób</a:t>
            </a:r>
            <a:r>
              <a:rPr lang="pl-PL" sz="5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(226 godz.)</a:t>
            </a:r>
          </a:p>
          <a:p>
            <a:pPr lvl="0" algn="just">
              <a:buFont typeface="Wingdings" pitchFamily="2" charset="2"/>
              <a:buChar char="Ø"/>
            </a:pPr>
            <a:r>
              <a:rPr lang="pl-PL" sz="5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Gmina Przesmyki </a:t>
            </a:r>
            <a:r>
              <a:rPr lang="pl-PL" sz="5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zgodnie z ustawą o wspieraniu rodziny i systemie pieczy zastępczej </a:t>
            </a:r>
            <a:br>
              <a:rPr lang="pl-PL" sz="5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5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(t. j. Dz. U. z  2025 roku poz. 49 ) </a:t>
            </a:r>
            <a:r>
              <a:rPr lang="pl-PL" sz="5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współfinansowała pobyt 5 dzieci w rodzinach zastępczych. </a:t>
            </a:r>
          </a:p>
          <a:p>
            <a:pPr lvl="0" algn="just">
              <a:buFont typeface="Wingdings" pitchFamily="2" charset="2"/>
              <a:buChar char="Ø"/>
            </a:pPr>
            <a:r>
              <a:rPr lang="pl-PL" sz="5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Kartę Dużej Rodziny </a:t>
            </a:r>
            <a:r>
              <a:rPr lang="pl-PL" sz="5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2024 roku</a:t>
            </a:r>
            <a:r>
              <a:rPr lang="pl-PL" sz="5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przyznano</a:t>
            </a:r>
            <a:r>
              <a:rPr lang="pl-PL" sz="5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5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dla 15 nowych rodzin wielodzietnych. </a:t>
            </a:r>
            <a:br>
              <a:rPr lang="pl-PL" sz="5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5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Gminie Przesmyki KDR posiada ogółem 198 rodzin </a:t>
            </a:r>
            <a:r>
              <a:rPr lang="pl-PL" sz="5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wielodzietnych.</a:t>
            </a:r>
          </a:p>
          <a:p>
            <a:pPr lvl="0" algn="just">
              <a:buFont typeface="Wingdings" pitchFamily="2" charset="2"/>
              <a:buChar char="Ø"/>
            </a:pPr>
            <a:r>
              <a:rPr lang="pl-PL" sz="5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Stypendia szkolne w 2024 r. </a:t>
            </a:r>
            <a:r>
              <a:rPr lang="pl-PL" sz="5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wypłacono dla </a:t>
            </a:r>
            <a:r>
              <a:rPr lang="pl-PL" sz="5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 uczniów.</a:t>
            </a:r>
          </a:p>
          <a:p>
            <a:pPr marL="0" lvl="0" indent="0" algn="just">
              <a:buNone/>
            </a:pPr>
            <a:endParaRPr lang="pl-PL" sz="5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pl-PL" sz="6400" b="1" u="sng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Nadzorowanie działań Zespołu Interdyscyplinarnego</a:t>
            </a:r>
            <a:endParaRPr lang="pl-PL" sz="6400" u="sng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sz="5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Pracownicy GOPS </a:t>
            </a:r>
            <a:r>
              <a:rPr lang="pl-PL" sz="5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nadzorują działania i prowadzą dokumentację</a:t>
            </a:r>
            <a:r>
              <a:rPr lang="pl-PL" sz="5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5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działającego przy GOPS </a:t>
            </a:r>
            <a:r>
              <a:rPr lang="pl-PL" sz="5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Zespołu Interdyscyplinarnego </a:t>
            </a:r>
            <a:r>
              <a:rPr lang="pl-PL" sz="5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pracującego na rzecz przeciwdziałania przemocy domowej na terenie Gminy Przesmyki. Zgodnie z Ustawą z dnia 29 lipca 2005r. o przeciwdziałaniu przemocy domowej (tj. Dz. U. z 2024 poz. 1673), Zespół Interdyscyplinarny </a:t>
            </a:r>
            <a:br>
              <a:rPr lang="pl-PL" sz="5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5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Przesmykach w związku ze zmianą ustawy o przeciwdziałaniu przemocy domowej został powołany przez Wójta Gminy Przesmyki w dniu 08.02.2024 r.</a:t>
            </a:r>
          </a:p>
          <a:p>
            <a:pPr algn="just">
              <a:buFont typeface="Wingdings" pitchFamily="2" charset="2"/>
              <a:buChar char="Ø"/>
            </a:pPr>
            <a:r>
              <a:rPr lang="pl-PL" sz="5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2024 r. do Zespołu Interdyscyplinarnego </a:t>
            </a:r>
            <a:r>
              <a:rPr lang="pl-PL" sz="5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wpłynęło 5 ,,Niebieskich Kart” </a:t>
            </a:r>
            <a:r>
              <a:rPr lang="pl-PL" sz="5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dotyczących podejrzenia przemocy w rodzinie, w tym </a:t>
            </a:r>
            <a:r>
              <a:rPr lang="pl-PL" sz="5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 wszczynających procedurę</a:t>
            </a:r>
            <a:r>
              <a:rPr lang="pl-PL" sz="5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pl-PL" sz="5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Kontynuowano </a:t>
            </a:r>
            <a:br>
              <a:rPr lang="pl-PL" sz="5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5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 procedury </a:t>
            </a:r>
            <a:r>
              <a:rPr lang="pl-PL" sz="5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 poprzednich lat. Działaniami dotyczącymi przeciwdziałania przemocy </a:t>
            </a:r>
            <a:r>
              <a:rPr lang="pl-PL" sz="5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zostało objętych 8 rodzin</a:t>
            </a:r>
            <a:r>
              <a:rPr lang="pl-PL" sz="5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pl-PL" sz="5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4 rodzinach zakończono procedurę ,,NK”.</a:t>
            </a:r>
            <a:endParaRPr lang="pl-PL" sz="5600" b="1" u="sng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2912" y="242216"/>
            <a:ext cx="6734336" cy="841248"/>
          </a:xfrm>
        </p:spPr>
        <p:txBody>
          <a:bodyPr>
            <a:normAutofit/>
          </a:bodyPr>
          <a:lstStyle/>
          <a:p>
            <a:pPr algn="ctr"/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ODPŁATNOŚĆ ZA POBYT W PIECZY ZASTĘPCZEJ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11584" y="1248050"/>
            <a:ext cx="7277760" cy="60128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pl-PL" altLang="zh-CN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Tabela 1. Liczba dzieci z Gminy Przesmyki przebywających w pieczy zastępczej i odpłatność 	w latach 2022-2024</a:t>
            </a:r>
            <a:endParaRPr lang="pl-PL" altLang="zh-CN" sz="1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01620003"/>
              </p:ext>
            </p:extLst>
          </p:nvPr>
        </p:nvGraphicFramePr>
        <p:xfrm>
          <a:off x="423168" y="2046056"/>
          <a:ext cx="6854592" cy="3160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3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36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4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1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84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latin typeface="Times New Roman" pitchFamily="18" charset="0"/>
                          <a:cs typeface="Times New Roman" pitchFamily="18" charset="0"/>
                        </a:rPr>
                        <a:t>Rok</a:t>
                      </a:r>
                    </a:p>
                    <a:p>
                      <a:pPr algn="ctr"/>
                      <a:endParaRPr lang="pl-PL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sz="1800" dirty="0"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sz="1800" dirty="0"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sz="1800" dirty="0"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89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Liczba dzieci </a:t>
                      </a:r>
                      <a:b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w pieczy zastępczej</a:t>
                      </a:r>
                    </a:p>
                    <a:p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30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Odpłatność za pobyt w pieczy</a:t>
                      </a:r>
                    </a:p>
                    <a:p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45.361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37.864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23.590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Prostokąt 5"/>
          <p:cNvSpPr/>
          <p:nvPr/>
        </p:nvSpPr>
        <p:spPr>
          <a:xfrm>
            <a:off x="543424" y="6255016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117984" y="182088"/>
            <a:ext cx="7308528" cy="1142432"/>
          </a:xfrm>
        </p:spPr>
        <p:txBody>
          <a:bodyPr>
            <a:noAutofit/>
          </a:bodyPr>
          <a:lstStyle/>
          <a:p>
            <a:pPr algn="ctr"/>
            <a:r>
              <a:rPr lang="pl-PL" sz="20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INNE ZADANIA REALIZOWANE PRZEZ GMINNY OŚRODEK POMOCY SPOŁECZNEJ </a:t>
            </a:r>
            <a:br>
              <a:rPr lang="pl-PL" sz="20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0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ROKU 2024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2912" y="1204264"/>
            <a:ext cx="7034976" cy="547164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pl-PL" sz="2500" b="1" u="sng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Udzielanie pomocy rzeczowej</a:t>
            </a:r>
          </a:p>
          <a:p>
            <a:pPr lvl="0" algn="just">
              <a:buFont typeface="Wingdings" pitchFamily="2" charset="2"/>
              <a:buChar char="Ø"/>
            </a:pP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Udzielono pomoc rzeczową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 rodzinom/27 osobom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w postaci używanej odzieży i obuwia, sprzętu AGD, wyposażenia mieszkań, mebli, pościeli itp.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(12 razy)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Ośrodek prowadzi przez cały rok zbiórkę obuwia i odzieży używanej oraz mebli i innych sprzętów gosp. domowego, które następnie przekazywane są rodzinom potrzebującym takiej pomocy.</a:t>
            </a:r>
          </a:p>
          <a:p>
            <a:pPr lvl="0" algn="just">
              <a:buFont typeface="Wingdings" pitchFamily="2" charset="2"/>
              <a:buChar char="Ø"/>
            </a:pP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osobom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znajdującym się w trudnej sytuacji życiowej użyczono w okresie zimowym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butlę gazową.</a:t>
            </a:r>
          </a:p>
          <a:p>
            <a:pPr lvl="0" algn="just">
              <a:buFont typeface="Wingdings" pitchFamily="2" charset="2"/>
              <a:buChar char="Ø"/>
            </a:pP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 dzieci z 10 rodzin 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 problemem alkoholowym – obdarowano paczkami ze słodyczami i pakietem materiałów profilaktycznych  zakupionymi ze środków GKRPA w ramach działania ,,Mikołaj dla każdego”.</a:t>
            </a:r>
          </a:p>
          <a:p>
            <a:pPr lvl="0">
              <a:buNone/>
            </a:pPr>
            <a:r>
              <a:rPr lang="pl-PL" sz="2500" b="1" u="sng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Świadczenie pracy socjalnej i inne inicjatywy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pl-PL" sz="25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Świadczono pracę socjalną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osobom i rodzinom bez względu na posiadany dochód, objęci nią byli praktycznie wszyscy klienci ośrodka.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2024 roku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z pomocy w postaci pracy socjalnej skorzystało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93 rodziny (212 osób),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pomocą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wyłącznie w postaci pracy socjalnej objęto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50 rodzin (105 osób). 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Praca socjalna polegała przede wszystkim na wspieraniu osób i rodzin w przezwyciężaniu trudnych sytuacji życiowych. </a:t>
            </a: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Działania profilaktyczne w postaci pracy socjalnej przekładają się również bezpośrednio na zmniejszenie wydatków z budżetu gminy na pomoc społeczną.</a:t>
            </a:r>
            <a:b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pl-PL" sz="25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pl-PL" sz="2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Świadczenie pracy socjalnej polegało głównie na:</a:t>
            </a:r>
          </a:p>
          <a:p>
            <a:pPr lvl="0" algn="just">
              <a:buFont typeface="Wingdings" pitchFamily="2" charset="2"/>
              <a:buChar char="Ø"/>
            </a:pP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Udzielaniu stosownych porad i zachęcaniu do współpracy w rozwiązywaniu problemów</a:t>
            </a:r>
          </a:p>
          <a:p>
            <a:pPr lvl="0" algn="just">
              <a:buFont typeface="Wingdings" pitchFamily="2" charset="2"/>
              <a:buChar char="Ø"/>
            </a:pP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Kierowaniu i umożliwieniu kontaktu podopiecznych z właściwą instytucją – poradnią, (np. Zespół Orzekania o Stopniu Niepełnosprawności, poradnia psychologiczna, poradnia odwykowa, poradnia zdrowia psychicznego, sąd, policja itp.)</a:t>
            </a:r>
          </a:p>
          <a:p>
            <a:pPr lvl="0" algn="just">
              <a:buFont typeface="Wingdings" pitchFamily="2" charset="2"/>
              <a:buChar char="Ø"/>
            </a:pP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Współpracy z instytucjami takimi jak: PUP, ZOL, PCPR, KRUS, ZUS, Kościół, policja, szpitale oraz pedagogiem szkolnym, lekarzem rodzinnym, kuratorami sądowymi itp.</a:t>
            </a:r>
          </a:p>
          <a:p>
            <a:pPr lvl="0" algn="just">
              <a:buFont typeface="Wingdings" pitchFamily="2" charset="2"/>
              <a:buChar char="Ø"/>
            </a:pP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Pomocy interwencyjnej w rozwiązywaniu konfliktów rodzinnych, także w zakresie procedury „Niebieskiej Karty”.</a:t>
            </a:r>
          </a:p>
          <a:p>
            <a:pPr lvl="0" algn="just">
              <a:buFont typeface="Wingdings" pitchFamily="2" charset="2"/>
              <a:buChar char="Ø"/>
            </a:pPr>
            <a:r>
              <a:rPr lang="pl-PL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Pomocy w redagowaniu pism do właściwych instytucji typu sąd, prokuratura.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532" y="302344"/>
            <a:ext cx="6459792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7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ŚWIADCZENIE PRACY SOCJALNEJ </a:t>
            </a:r>
            <a:br>
              <a:rPr lang="pl-PL" sz="27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7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I INNE INICJATYWY </a:t>
            </a:r>
            <a:br>
              <a:rPr lang="pl-PL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3021" y="1384648"/>
            <a:ext cx="7277760" cy="4750112"/>
          </a:xfrm>
        </p:spPr>
        <p:txBody>
          <a:bodyPr>
            <a:normAutofit fontScale="25000" lnSpcReduction="20000"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pl-PL" sz="4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Kompletowanie dokumentacji i pomoc w umieszczeniu w Zakładzie Opiekuńczo-Leczniczym; </a:t>
            </a:r>
            <a:endParaRPr lang="pl-PL" sz="4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pl-PL" sz="4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Organizacja wypoczynku letniego i zimowego</a:t>
            </a:r>
            <a:r>
              <a:rPr lang="pl-PL" sz="4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Wytypowano i zgromadzono niezbędną dokumentację konieczną do wyjazdu </a:t>
            </a:r>
            <a:r>
              <a:rPr lang="pl-PL" sz="4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 dzieci z 5 rodzin z problemem alkoholowym </a:t>
            </a:r>
            <a:br>
              <a:rPr lang="pl-PL" sz="4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4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 kolonie profilaktyczne do Darłówka w ramach środków GKRPA;</a:t>
            </a:r>
          </a:p>
          <a:p>
            <a:pPr lvl="0" algn="just">
              <a:buFont typeface="Wingdings" pitchFamily="2" charset="2"/>
              <a:buChar char="Ø"/>
            </a:pPr>
            <a:r>
              <a:rPr lang="pl-PL" sz="4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Zbiórka darów dla poszkodowanych w powodzi;</a:t>
            </a:r>
          </a:p>
          <a:p>
            <a:pPr lvl="0" algn="just">
              <a:buFont typeface="Wingdings" pitchFamily="2" charset="2"/>
              <a:buChar char="Ø"/>
            </a:pPr>
            <a:r>
              <a:rPr lang="pl-PL" sz="4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Przeprowadzenie diagnozy potrzeb w związku z planowanym przystąpieniem do realizacji Programów: „Asystent osobisty osoby z niepełnosprawnością" dla Jednostek Samorządu Terytorialnego - edycja 2025 i „Opieka </a:t>
            </a:r>
            <a:r>
              <a:rPr lang="pl-PL" sz="4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wytchnieniowa</a:t>
            </a:r>
            <a:r>
              <a:rPr lang="pl-PL" sz="4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” dla Jednostek Samorządu Terytorialnego – edycja 2025.</a:t>
            </a:r>
          </a:p>
          <a:p>
            <a:pPr lvl="0" algn="just">
              <a:buFont typeface="Wingdings" pitchFamily="2" charset="2"/>
              <a:buChar char="Ø"/>
            </a:pPr>
            <a:r>
              <a:rPr lang="pl-PL" sz="4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Wydawanie skierowań do otrzymania pomocy żywnościowej w ramach Programu Operacyjnego Pomoc Żywnościowa 2021-2027 współfinansowanego z FEAD </a:t>
            </a:r>
            <a:r>
              <a:rPr lang="pl-PL" sz="4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(wydano 15 skierowań dla 21 osób);</a:t>
            </a:r>
          </a:p>
          <a:p>
            <a:pPr lvl="0" algn="just">
              <a:buFont typeface="Wingdings" pitchFamily="2" charset="2"/>
              <a:buChar char="Ø"/>
            </a:pPr>
            <a:r>
              <a:rPr lang="pl-PL" sz="4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Sporządzanie wywiadów środowiskowych i alimentacyjnych</a:t>
            </a:r>
            <a:r>
              <a:rPr lang="pl-PL" sz="4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w miejscu zamieszkania wskazanej osoby w ramach współpracy dla potrzeb innych instytucji takich jak: domy pomocy społecznej, szpitale, sądy, PCPR, Ośrodki Adopcyjne i innych Ośrodków Pomocy Społecznej </a:t>
            </a:r>
            <a:r>
              <a:rPr lang="pl-PL" sz="4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(5 szt.);</a:t>
            </a:r>
            <a:endParaRPr lang="pl-PL" sz="4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pl-PL" sz="4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Uczestnictwo Kierownika GOPS w Gminnej Komisji ds. Rozwiązywania Problemów Alkoholowych, udział w posiedzeniach komisji, </a:t>
            </a:r>
            <a:r>
              <a:rPr lang="pl-PL" sz="4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gdzie rozpatrywane są wnioski dotyczące osób uzależnionych i stosujących przemoc wobec osób najbliższych. Ze środków GKRPA udzielono pomocy w postaci dofinansowania działań profilaktycznych i porad psychologicznych w GOPS;</a:t>
            </a:r>
          </a:p>
          <a:p>
            <a:pPr lvl="0" algn="just">
              <a:buFont typeface="Wingdings" pitchFamily="2" charset="2"/>
              <a:buChar char="Ø"/>
            </a:pPr>
            <a:r>
              <a:rPr lang="pl-PL" sz="4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Działanie przy GOPS w 2024 r. punktu konsultacyjnego, </a:t>
            </a:r>
            <a:r>
              <a:rPr lang="pl-PL" sz="4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ramach którego zatrudniony ze środków GKRPA psycholog 2 razy w miesiącu prowadził porady psychologiczne i konsultacje indywidualne (</a:t>
            </a:r>
            <a:r>
              <a:rPr lang="pl-PL" sz="4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skorzystało 17 rodzin/33 osoby</a:t>
            </a:r>
            <a:r>
              <a:rPr lang="pl-PL" sz="4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).Uczniowie w Zespołach Szkół </a:t>
            </a:r>
            <a:br>
              <a:rPr lang="pl-PL" sz="4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4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Przesmykach i Łysowie również objęci byli bezpłatną pomocą psychologiczną. Osoby potrzebujące wsparcia w postaci porad prawnych i psychologicznych kierowane były również do punktów prowadzonych przez PCPR, „Caritas” lub Instytut </a:t>
            </a:r>
            <a:r>
              <a:rPr lang="pl-PL" sz="48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Kofoeda</a:t>
            </a:r>
            <a:r>
              <a:rPr lang="pl-PL" sz="4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w Siedlcach.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62620"/>
            <a:ext cx="7157504" cy="1143000"/>
          </a:xfrm>
        </p:spPr>
        <p:txBody>
          <a:bodyPr>
            <a:noAutofit/>
          </a:bodyPr>
          <a:lstStyle/>
          <a:p>
            <a:pPr algn="ctr"/>
            <a:r>
              <a:rPr lang="pl-PL" sz="20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INNE ZADANIA REALIZOWANE PRZEZ GMINNY OŚRODEK POMOCY SPOŁECZNEJ </a:t>
            </a:r>
            <a:br>
              <a:rPr lang="pl-PL" sz="20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0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LATACH 202</a:t>
            </a:r>
            <a:r>
              <a:rPr lang="pl-PL" sz="2000" b="1" spc="3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0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-2024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89301" y="1312718"/>
            <a:ext cx="8656544" cy="4458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20. Praca socjalna świadczona wobec osób i rodzin</a:t>
            </a:r>
          </a:p>
          <a:p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26516624"/>
              </p:ext>
            </p:extLst>
          </p:nvPr>
        </p:nvGraphicFramePr>
        <p:xfrm>
          <a:off x="302912" y="1865672"/>
          <a:ext cx="7275488" cy="420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rostokąt 4"/>
          <p:cNvSpPr/>
          <p:nvPr/>
        </p:nvSpPr>
        <p:spPr>
          <a:xfrm>
            <a:off x="543424" y="6300652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302344"/>
            <a:ext cx="7097376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4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KADRA JEDNOSTKI ORGANIZACYJNEJ POMOCY SPOŁECZNEJ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42784" y="1264392"/>
            <a:ext cx="7217632" cy="5149126"/>
          </a:xfrm>
        </p:spPr>
        <p:txBody>
          <a:bodyPr>
            <a:normAutofit fontScale="55000" lnSpcReduction="20000"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pl-PL" sz="3300" dirty="0">
                <a:latin typeface="Times New Roman" pitchFamily="18" charset="0"/>
                <a:cs typeface="Times New Roman" pitchFamily="18" charset="0"/>
              </a:rPr>
              <a:t>	Gminny Ośrodek Pomocy Społecznej w Przesmykach na dzień 31 grudnia 2024 roku stanowił miejsce pracy dla 7 osób (5,65 etatu) pracujących na stanowiskach:</a:t>
            </a:r>
          </a:p>
          <a:p>
            <a:pPr lvl="0" algn="just"/>
            <a:r>
              <a:rPr lang="pl-PL" sz="3300" dirty="0">
                <a:latin typeface="Times New Roman" pitchFamily="18" charset="0"/>
                <a:cs typeface="Times New Roman" pitchFamily="18" charset="0"/>
              </a:rPr>
              <a:t>p.o. kierownik (1 etat),</a:t>
            </a:r>
          </a:p>
          <a:p>
            <a:pPr lvl="0" algn="just"/>
            <a:r>
              <a:rPr lang="pl-PL" sz="3300" dirty="0">
                <a:latin typeface="Times New Roman" pitchFamily="18" charset="0"/>
                <a:cs typeface="Times New Roman" pitchFamily="18" charset="0"/>
              </a:rPr>
              <a:t>pracownik socjalny (1 etat),</a:t>
            </a:r>
          </a:p>
          <a:p>
            <a:pPr algn="just"/>
            <a:r>
              <a:rPr lang="pl-PL" sz="3300" dirty="0">
                <a:latin typeface="Times New Roman" pitchFamily="18" charset="0"/>
                <a:cs typeface="Times New Roman" pitchFamily="18" charset="0"/>
              </a:rPr>
              <a:t>pracownik socjalny (1 etat),</a:t>
            </a:r>
          </a:p>
          <a:p>
            <a:pPr lvl="0" algn="just"/>
            <a:r>
              <a:rPr lang="pl-PL" sz="3300" dirty="0">
                <a:latin typeface="Times New Roman" pitchFamily="18" charset="0"/>
                <a:cs typeface="Times New Roman" pitchFamily="18" charset="0"/>
              </a:rPr>
              <a:t>główna księgowa (0,75 etatu), st. inspektor d.s. świadczeń (0,25 etatu),</a:t>
            </a:r>
          </a:p>
          <a:p>
            <a:pPr lvl="0" algn="just"/>
            <a:r>
              <a:rPr lang="pl-PL" sz="3300" dirty="0">
                <a:latin typeface="Times New Roman" pitchFamily="18" charset="0"/>
                <a:cs typeface="Times New Roman" pitchFamily="18" charset="0"/>
              </a:rPr>
              <a:t>aspirant pracy socjalnej (0,50 etatu)/referent d.s. świadczeń (0,50 etatu), </a:t>
            </a:r>
          </a:p>
          <a:p>
            <a:pPr lvl="0" algn="just"/>
            <a:r>
              <a:rPr lang="pl-PL" sz="3300" dirty="0">
                <a:latin typeface="Times New Roman" pitchFamily="18" charset="0"/>
                <a:cs typeface="Times New Roman" pitchFamily="18" charset="0"/>
              </a:rPr>
              <a:t>sprzątaczka (0,15 etatu),</a:t>
            </a:r>
          </a:p>
          <a:p>
            <a:pPr lvl="0" algn="just"/>
            <a:r>
              <a:rPr lang="pl-PL" sz="3300" dirty="0">
                <a:latin typeface="Times New Roman" pitchFamily="18" charset="0"/>
                <a:cs typeface="Times New Roman" pitchFamily="18" charset="0"/>
              </a:rPr>
              <a:t>robotnik gospodarczy (0,50 etatu).</a:t>
            </a:r>
          </a:p>
          <a:p>
            <a:pPr algn="just">
              <a:buNone/>
            </a:pPr>
            <a:endParaRPr lang="pl-PL" sz="3300" dirty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pl-PL" sz="3300" dirty="0">
                <a:latin typeface="Times New Roman" pitchFamily="18" charset="0"/>
                <a:cs typeface="Times New Roman" pitchFamily="18" charset="0"/>
              </a:rPr>
              <a:t>     W 2024 roku w GOPS zatrudniano 2 opiekunów realizujących usługi opiekuńcze dla 2 osób (226 godz.). W okresie od 2 stycznia 2024 r. do 31 lipca 2024 r. zatrudniono na umowę zlecenie asystenta rodziny, który wsparciem obejmował 1 bezradną rodzinę, w tym 1 dziecko.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599008" y="182088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NAJWAŻNIEJSZE ZADANIA DO WYKONANIA W 2025 ROKU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2528" y="1130121"/>
            <a:ext cx="7095104" cy="5533480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sz="2200" b="1" dirty="0">
                <a:latin typeface="Times New Roman" pitchFamily="18" charset="0"/>
                <a:cs typeface="Times New Roman" pitchFamily="18" charset="0"/>
              </a:rPr>
              <a:t>Pomoc  finansowa i niefinansowa na podstawie ustawy o pomocy społecznej;   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sz="2200" b="1" dirty="0">
                <a:latin typeface="Times New Roman" pitchFamily="18" charset="0"/>
                <a:cs typeface="Times New Roman" pitchFamily="18" charset="0"/>
              </a:rPr>
              <a:t>Realizacja zadań zleconych z zakresu administracji rządowej;</a:t>
            </a:r>
            <a:endParaRPr lang="pl-PL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sz="2200" b="1" dirty="0">
                <a:latin typeface="Times New Roman" pitchFamily="18" charset="0"/>
                <a:cs typeface="Times New Roman" pitchFamily="18" charset="0"/>
              </a:rPr>
              <a:t>Realizacja niezbędnych działań 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– w sferze zapobiegania problemom społecznym lub ich łagodzeniu: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200" b="1" dirty="0">
                <a:latin typeface="Times New Roman" pitchFamily="18" charset="0"/>
                <a:cs typeface="Times New Roman" pitchFamily="18" charset="0"/>
              </a:rPr>
              <a:t>w zakresie zapobiegania skutkom ubóstwa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: konieczna jest aktywność w przeciwdziałaniu ubóstwu poprzez aktywizację zawodową, oraz zabezpieczenie dla rodzin o najniższych dochodach środków na pomoc społeczną w szczególności na dożywianie i pomoc finansową (zasiłki okresowe i celowe);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200" b="1" dirty="0">
                <a:latin typeface="Times New Roman" pitchFamily="18" charset="0"/>
                <a:cs typeface="Times New Roman" pitchFamily="18" charset="0"/>
              </a:rPr>
              <a:t>w zakresie pomocy osobom starszym i niepełnosprawnym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: tworzenie warunków minimalizujących zjawisko izolacji i osamotnienia, zapewnienie pomocy środowiskowej </a:t>
            </a:r>
            <a:br>
              <a:rPr lang="pl-PL" sz="2200" dirty="0">
                <a:latin typeface="Times New Roman" pitchFamily="18" charset="0"/>
                <a:cs typeface="Times New Roman" pitchFamily="18" charset="0"/>
              </a:rPr>
            </a:b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w formie usług opiekuńczych oraz specjalistycznych usług opiekuńczych dla osób </a:t>
            </a:r>
            <a:br>
              <a:rPr lang="pl-PL" sz="2200" dirty="0">
                <a:latin typeface="Times New Roman" pitchFamily="18" charset="0"/>
                <a:cs typeface="Times New Roman" pitchFamily="18" charset="0"/>
              </a:rPr>
            </a:b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z zaburzeniami psychicznymi;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200" b="1" dirty="0">
                <a:latin typeface="Times New Roman" pitchFamily="18" charset="0"/>
                <a:cs typeface="Times New Roman" pitchFamily="18" charset="0"/>
              </a:rPr>
              <a:t>w zakresie wsparcia osób bezrobotnych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: aktywizacja społeczna i zawodowa, zachęcanie klientów do zapoznania się z ofertami pracy, realizacja prac społecznie użytecznych;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200" b="1" dirty="0">
                <a:latin typeface="Times New Roman" pitchFamily="18" charset="0"/>
                <a:cs typeface="Times New Roman" pitchFamily="18" charset="0"/>
              </a:rPr>
              <a:t>w zakresie profilaktyki i przeciwdziałania problemom alkoholowym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: edukacja profilaktyczna i organizowanie czasu wolnego dzieci i młodzieży;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200" b="1" dirty="0">
                <a:latin typeface="Times New Roman" pitchFamily="18" charset="0"/>
                <a:cs typeface="Times New Roman" pitchFamily="18" charset="0"/>
              </a:rPr>
              <a:t>w zakresie wsparcia rodziny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: przydzielenie rodzinom przeżywającym trudności </a:t>
            </a:r>
            <a:br>
              <a:rPr lang="pl-PL" sz="2200" dirty="0">
                <a:latin typeface="Times New Roman" pitchFamily="18" charset="0"/>
                <a:cs typeface="Times New Roman" pitchFamily="18" charset="0"/>
              </a:rPr>
            </a:b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w wypełnianiu funkcji opiekuńczo-wychowawczych asystenta rodziny,  współfinansowanie pobytu dzieci w pieczy zastępczej, zapewnienie możliwości skorzystania z poradnictwa socjalnego, psychologicznego i prawnego.</a:t>
            </a:r>
          </a:p>
          <a:p>
            <a:pPr algn="just">
              <a:buNone/>
            </a:pPr>
            <a:r>
              <a:rPr lang="pl-PL" sz="2500" b="1" dirty="0">
                <a:latin typeface="Times New Roman" pitchFamily="18" charset="0"/>
                <a:cs typeface="Times New Roman" pitchFamily="18" charset="0"/>
              </a:rPr>
              <a:t>	Kierunki działania Gminnego Ośrodka Pomocy Społecznej w Przesmykach są zgodne z obowiązującymi przepisami, zapisami Gminnej Strategii Rozwiązywania Problemów Społecznych Gminy Przesmyki, posiadanymi środkami finansowymi i zasobami ludzkimi.</a:t>
            </a:r>
          </a:p>
          <a:p>
            <a:pPr marL="0" indent="0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04192" y="4751816"/>
            <a:ext cx="8458200" cy="77426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7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DZIĘKUJĘ ZA UWAGĘ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-238240" y="1093761"/>
            <a:ext cx="7756512" cy="39618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i="1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endParaRPr lang="pl-PL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sz="2800" i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pl-PL" sz="2800" b="1" i="1" dirty="0">
                <a:latin typeface="Times New Roman" pitchFamily="18" charset="0"/>
                <a:cs typeface="Times New Roman" pitchFamily="18" charset="0"/>
              </a:rPr>
              <a:t>Za współpracę z Ośrodkiem serdecznie dziękuję wszystkim osobom i instytucjom wspierającym naszą pracę i starającym się wspólnie z nami działać w celu rozwiązania problemów osób, rodzin, mieszkańców naszej wspólnoty gminnej.</a:t>
            </a:r>
            <a:endParaRPr lang="pl-PL" sz="2800" b="1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418624" y="482728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SYTUACJA DEMOGRAFICZNA </a:t>
            </a:r>
            <a:b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GMINY PRZESMYKI</a:t>
            </a:r>
            <a:endParaRPr lang="pl-PL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-11989" y="1805544"/>
            <a:ext cx="7289749" cy="5052456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None/>
            </a:pPr>
            <a:r>
              <a:rPr lang="pl-P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	</a:t>
            </a: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Gminę Przesmyki według danych USC na dzień </a:t>
            </a:r>
            <a:r>
              <a:rPr lang="pl-PL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31.12.2024 r. </a:t>
            </a: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zamieszkiwało </a:t>
            </a:r>
            <a:r>
              <a:rPr lang="pl-PL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3010 osób. </a:t>
            </a:r>
          </a:p>
          <a:p>
            <a:pPr algn="just">
              <a:lnSpc>
                <a:spcPct val="110000"/>
              </a:lnSpc>
              <a:buNone/>
            </a:pPr>
            <a:r>
              <a:rPr lang="pl-PL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59,2% mieszkańców to osoby w wieku produkcyjnym </a:t>
            </a:r>
            <a:br>
              <a:rPr lang="pl-PL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(18-60 lat dla kobiet; 18-65 dla mężczyzn), </a:t>
            </a: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pozostała część to </a:t>
            </a:r>
            <a:r>
              <a:rPr lang="pl-PL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osoby w wieku poprodukcyjnym (24,4%) </a:t>
            </a: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oraz </a:t>
            </a:r>
            <a:r>
              <a:rPr lang="pl-PL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wieku przedprodukcyjnym (16,4%)</a:t>
            </a: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10000"/>
              </a:lnSpc>
              <a:buNone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Analiza danych wskazuje, że od kilku lat liczba ludności </a:t>
            </a:r>
            <a:b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gminie systematycznie spada.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2912" y="242216"/>
            <a:ext cx="6614080" cy="841248"/>
          </a:xfrm>
        </p:spPr>
        <p:txBody>
          <a:bodyPr>
            <a:no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SYTUACJA DEMOGRAFICZNA </a:t>
            </a:r>
            <a:b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GMINY PRZESMYKI</a:t>
            </a:r>
            <a:endParaRPr lang="pl-PL" sz="28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31170948"/>
              </p:ext>
            </p:extLst>
          </p:nvPr>
        </p:nvGraphicFramePr>
        <p:xfrm>
          <a:off x="302912" y="1745416"/>
          <a:ext cx="7756512" cy="3968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0" y="5894248"/>
            <a:ext cx="8311848" cy="430352"/>
          </a:xfrm>
        </p:spPr>
        <p:txBody>
          <a:bodyPr>
            <a:norm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Dane Urzędu Gminy Przesmyki</a:t>
            </a:r>
            <a:endParaRPr lang="pl-PL" sz="1100" dirty="0">
              <a:latin typeface="Times New Roman" pitchFamily="18" charset="0"/>
              <a:cs typeface="Times New Roman" pitchFamily="18" charset="0"/>
            </a:endParaRPr>
          </a:p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543424" y="1204264"/>
            <a:ext cx="75761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1. Liczba mieszkańców gminy Przesmyki w latach 2022-2024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62472"/>
            <a:ext cx="6940816" cy="838200"/>
          </a:xfrm>
        </p:spPr>
        <p:txBody>
          <a:bodyPr>
            <a:no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MIESZKAŃCY GMINY PRZESMYKI NA RYNKU PRACY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3168" y="1745416"/>
            <a:ext cx="6734336" cy="4873752"/>
          </a:xfrm>
        </p:spPr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Według danych Powiatowego Urzędu Pracy w Siedlcach na koniec grudnia 2024 r. na terenie Gminy Przesmyki zarejestrowane było </a:t>
            </a:r>
            <a:r>
              <a:rPr lang="pl-PL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47 osób bezrobotnych</a:t>
            </a: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co stanowiło </a:t>
            </a:r>
            <a:r>
              <a:rPr lang="pl-PL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około 2,6% mieszkańców gminy w wieku produkcyjnym</a:t>
            </a: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algn="just">
              <a:spcBef>
                <a:spcPts val="0"/>
              </a:spcBef>
              <a:buNone/>
            </a:pPr>
            <a:endParaRPr lang="pl-PL" sz="2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Dane te nie odzwierciedlają w pełni poziomu bezrobocia, wskazują bowiem liczbę osób zarejestrowanych w urzędzie pracy, a nie faktycznie poszukujących pracy. Powszechnym zjawiskiem jest tzw. „bezrobocie ukryte” jak również zatrudnienie na umowach śmieciowych i w ramach prac dorywczych.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2912" y="242216"/>
            <a:ext cx="6553952" cy="841248"/>
          </a:xfrm>
        </p:spPr>
        <p:txBody>
          <a:bodyPr>
            <a:no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MIESZKAŃCY GMINY PRZESMYKI NA RYNKU PRACY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32976" y="1504904"/>
            <a:ext cx="8478048" cy="5059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Wykres 2. Osoby bezrobotne na terenie gminy Przesmyki w latach 2022-2024</a:t>
            </a:r>
            <a:endParaRPr lang="pl-PL" sz="1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26782380"/>
              </p:ext>
            </p:extLst>
          </p:nvPr>
        </p:nvGraphicFramePr>
        <p:xfrm>
          <a:off x="62400" y="1788386"/>
          <a:ext cx="7516000" cy="4406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rostokąt 4"/>
          <p:cNvSpPr/>
          <p:nvPr/>
        </p:nvSpPr>
        <p:spPr>
          <a:xfrm>
            <a:off x="483296" y="6460432"/>
            <a:ext cx="243207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Dane Urzędu Gminy Przesmyki</a:t>
            </a:r>
            <a:endParaRPr lang="pl-PL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3702" y="182088"/>
            <a:ext cx="6700304" cy="838200"/>
          </a:xfrm>
        </p:spPr>
        <p:txBody>
          <a:bodyPr>
            <a:noAutofit/>
          </a:bodyPr>
          <a:lstStyle/>
          <a:p>
            <a:pPr algn="ctr"/>
            <a:r>
              <a:rPr lang="pl-PL" sz="28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INFRASTRUKTURA SPOŁECZNA GMINY PRZESMYKI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384648"/>
            <a:ext cx="7095104" cy="4646147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W Gminie Przesmyki jest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15 mieszkań komunalnych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 lokal socjalny.</a:t>
            </a:r>
            <a:endParaRPr lang="pl-PL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Zadania podstawowej opieki zdrowotnej realizują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niepubliczne zakłady opieki zdrowotnej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Na terenie gminy Przesmyki działają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zespoły szkół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organizujące pracę dwóch przedszkoli </a:t>
            </a:r>
            <a:b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 dwóch szkół podstawowych:</a:t>
            </a:r>
          </a:p>
          <a:p>
            <a:pPr algn="just">
              <a:buFont typeface="Wingdings" pitchFamily="2" charset="2"/>
              <a:buChar char="Ø"/>
            </a:pP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Zespół Szkół w Łysowie,</a:t>
            </a:r>
          </a:p>
          <a:p>
            <a:pPr algn="just">
              <a:buFont typeface="Wingdings" pitchFamily="2" charset="2"/>
              <a:buChar char="Ø"/>
            </a:pP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Zespół Szkół w Przesmykach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W gminie funkcjonują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przedszkola,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czas wolny od zajęć lekcyjnych organizują </a:t>
            </a:r>
            <a:b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świetlice przyszkolne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Działalnością kulturalną w gminie zajmuje się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Gminny Ośrodek Kultury </a:t>
            </a:r>
            <a:b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Przesmykach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czytelnictwo upowszechnia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Gminna Biblioteka Publiczna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spełniająca również rolę biblioteki szkolnej. </a:t>
            </a:r>
          </a:p>
          <a:p>
            <a:pPr algn="just">
              <a:buNone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Nad bezpieczeństwem mieszkańców Gminy Przesmyki czuwają funkcjonariusze policji </a:t>
            </a:r>
            <a:b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Komisariatu Policji w Mordach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Na terenie gminy oprócz Ośrodka Pomocy Społecznej brak jest innych instytucji pomocy. </a:t>
            </a:r>
            <a:b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Kukawkach zlokalizowany jest Dom Pomocy Społecznej dla osób z chorobą Alzheimera nie należący do zasobów gminy, którego podmiotem prowadzącym jest starosta (PCPR).</a:t>
            </a:r>
          </a:p>
          <a:p>
            <a:pPr algn="just">
              <a:buNone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Utworzenie i utrzymanie Ośrodka Pomocy Społecznej i zapewnienie środków </a:t>
            </a:r>
            <a:b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 wynagrodzenia pracowników jest zadaniem gminy o charakterze obowiązkowym. 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2656" y="182088"/>
            <a:ext cx="6914720" cy="1202560"/>
          </a:xfrm>
        </p:spPr>
        <p:txBody>
          <a:bodyPr>
            <a:noAutofit/>
          </a:bodyPr>
          <a:lstStyle/>
          <a:p>
            <a:pPr algn="ctr"/>
            <a:r>
              <a:rPr lang="pl-PL" sz="20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NAJWAŻNIEJSZE DZIAŁANIA PODEJMOWANE PRZEZ GMINNY OŚRODEK POMOCY SPOŁECZNEJ – </a:t>
            </a:r>
            <a:br>
              <a:rPr lang="pl-PL" sz="20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pl-PL" sz="2000" b="1" spc="30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ZASADY FUNKCJONOWANIA</a:t>
            </a:r>
            <a:endParaRPr lang="pl-PL" sz="2000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sz="half" idx="1"/>
          </p:nvPr>
        </p:nvSpPr>
        <p:spPr>
          <a:xfrm>
            <a:off x="363040" y="1775480"/>
            <a:ext cx="3908320" cy="5082520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oparciu o </a:t>
            </a:r>
            <a:r>
              <a:rPr lang="pl-PL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ustawę z dnia  12 marca 2004 r. </a:t>
            </a:r>
            <a:br>
              <a:rPr lang="pl-PL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 pomocy społecznej</a:t>
            </a: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Diagnozowanie i ocena potrzeb jednostek, grup lub środowisk wymagających interwencji socjalnej;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Udzielanie i organizowanie świadczeń pomocy społecznej w formie pieniężnej, rzeczowej </a:t>
            </a:r>
            <a:b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 w formie usług;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Organizowanie działalności w zakresie spraw opiekuńczo – wychowawczych;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Współpraca i koordynacja działań prowadzonych przez instytucje, organizacje i osoby fizyczne na rzecz zaspokajania potrzeb osób wymagających pomocy.</a:t>
            </a:r>
          </a:p>
          <a:p>
            <a:pPr algn="just">
              <a:buNone/>
            </a:pPr>
            <a:endParaRPr lang="pl-PL" sz="2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 podstawie </a:t>
            </a:r>
            <a:r>
              <a:rPr lang="pl-PL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ustawy z dnia 9 czerwca 2011r. </a:t>
            </a:r>
            <a:br>
              <a:rPr lang="pl-PL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 wspieraniu rodziny i systemie pieczy zastępczej: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Prowadzenie pracy z rodziną w celu wzmocnienia jej roli i funkcji;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Pomoc w opiece i wychowaniu dziecka;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Rozwijanie umiejętności opiekuńczo wychowawczych rodziny.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 sz="half" idx="2"/>
          </p:nvPr>
        </p:nvSpPr>
        <p:spPr>
          <a:xfrm>
            <a:off x="4391616" y="1775480"/>
            <a:ext cx="3186784" cy="4780176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oparciu o </a:t>
            </a:r>
            <a:r>
              <a:rPr lang="pl-PL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ustawę z dnia 28 listopada 2003 r. o świadczeniach rodzinnych</a:t>
            </a: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Przyznawanie i wypłacanie świadczeń rodzinnych wraz z dodatkami;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Przyznawanie i wypłata świadczeń opiekuńczych i rodzicielskich.</a:t>
            </a:r>
          </a:p>
          <a:p>
            <a:pPr marL="0" indent="0" algn="just">
              <a:buNone/>
            </a:pPr>
            <a:endParaRPr lang="pl-PL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podstawie ustawy z dnia 7 września 2007 r.  o pomocy osobom uprawnionym do alimentów</a:t>
            </a:r>
            <a:endParaRPr lang="pl-PL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Przyznawanie i wypłacanie świadczeń </a:t>
            </a:r>
            <a:b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funduszu alimentacyjnego;</a:t>
            </a:r>
          </a:p>
          <a:p>
            <a:pPr lvl="0" algn="just">
              <a:buFont typeface="Wingdings" pitchFamily="2" charset="2"/>
              <a:buChar char="Ø"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Postępowanie wobec dłużników alimentacyjnych.</a:t>
            </a:r>
          </a:p>
          <a:p>
            <a:endParaRPr lang="pl-PL" dirty="0">
              <a:latin typeface="+mj-lt"/>
            </a:endParaRPr>
          </a:p>
          <a:p>
            <a:pPr marL="0" indent="0">
              <a:buNone/>
            </a:pP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Zielony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3090</TotalTime>
  <Words>3529</Words>
  <Application>Microsoft Office PowerPoint</Application>
  <PresentationFormat>Pokaz na ekranie (4:3)</PresentationFormat>
  <Paragraphs>358</Paragraphs>
  <Slides>38</Slides>
  <Notes>38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45" baseType="lpstr">
      <vt:lpstr>Arial</vt:lpstr>
      <vt:lpstr>Calibri</vt:lpstr>
      <vt:lpstr>Times New Roman</vt:lpstr>
      <vt:lpstr>Trebuchet MS</vt:lpstr>
      <vt:lpstr>Wingdings</vt:lpstr>
      <vt:lpstr>Wingdings 3</vt:lpstr>
      <vt:lpstr>Faseta</vt:lpstr>
      <vt:lpstr>Opracowała: MONIKA BOROWSKA Kierownik GOPS Przesmyki </vt:lpstr>
      <vt:lpstr>PODSTAWA PRAWNA</vt:lpstr>
      <vt:lpstr>PODSTAWA PRAWNA</vt:lpstr>
      <vt:lpstr>SYTUACJA DEMOGRAFICZNA  GMINY PRZESMYKI</vt:lpstr>
      <vt:lpstr>SYTUACJA DEMOGRAFICZNA  GMINY PRZESMYKI</vt:lpstr>
      <vt:lpstr>MIESZKAŃCY GMINY PRZESMYKI NA RYNKU PRACY</vt:lpstr>
      <vt:lpstr>MIESZKAŃCY GMINY PRZESMYKI NA RYNKU PRACY</vt:lpstr>
      <vt:lpstr>INFRASTRUKTURA SPOŁECZNA GMINY PRZESMYKI</vt:lpstr>
      <vt:lpstr>NAJWAŻNIEJSZE DZIAŁANIA PODEJMOWANE PRZEZ GMINNY OŚRODEK POMOCY SPOŁECZNEJ –  ZASADY FUNKCJONOWANIA</vt:lpstr>
      <vt:lpstr>DANE O KORZYSTAJĄCYCH  Z POMOCY SPOŁECZNEJ</vt:lpstr>
      <vt:lpstr>POWODY UDZIELENIA POMOCY  I WSPARCIA</vt:lpstr>
      <vt:lpstr>UDZIELONA POMOC W LATACH  2022-2024</vt:lpstr>
      <vt:lpstr>UDZIELANIE ŚWIADCZEŃ  Z POMOCY SPOŁECZNEJ</vt:lpstr>
      <vt:lpstr>WYWIADY ŚRODOWISKOWE  W LATACH 2022-2024 </vt:lpstr>
      <vt:lpstr>FORMY REALIZOWANYCH ŚWIADCZEŃ</vt:lpstr>
      <vt:lpstr>ŚWIADCZENIA PIENIĘŻNE Z POMOCY SPOŁECZNEJ UDZIELONE W LATACH 2022-2024</vt:lpstr>
      <vt:lpstr>ŚWIADCZENIA PIENIĘŻNE Z POMOCY SPOŁECZNEJ UDZIELONE W LATACH 2022-2024</vt:lpstr>
      <vt:lpstr>ŚWIADCZENIA NIEPIENIĘŻNE  Z POMOCY SPOŁECZNEJ UDZIELONE W LATACH 2022-2024</vt:lpstr>
      <vt:lpstr>ŚWIADCZENIA NIEPIENIĘŻNE  Z POMOCY SPOŁECZNEJ UDZIELONE  W LATACH 2022-2024</vt:lpstr>
      <vt:lpstr>ŚWIADCZENIA REALIZOWANE PRZEZ GMINNY OŚRODEK POMOCY SPOŁECZNEJ W PRZESMYKACH</vt:lpstr>
      <vt:lpstr>WYDATKI BUDŻETOWE  REALIZOWANE PRZEZ GMINNY OŚRODEK POMOCY SPOŁECZNEJ  W PRZESMYKACH W LATACH 2022-2024</vt:lpstr>
      <vt:lpstr>WYDATKI BUDŻETOWE  REALIZOWANE PRZEZ GMINNY OŚRODEK POMOCY SPOŁECZNEJ  W PRZESMYKACH W LATACH 2022-2024</vt:lpstr>
      <vt:lpstr>WYKONANIE BUDŻETU GMINNEGO OŚRODKA POMOCY SPOŁECZNEJ  W PRZESMYKACH  W LATACH 2023-2024</vt:lpstr>
      <vt:lpstr>WYKONANIE BUDŻETU GMINNEGO OŚRODKA POMOCY SPOŁECZNEJ  W PRZESMYKACH  W LATACH 2023-2024</vt:lpstr>
      <vt:lpstr>WYKONANIE BUDŻETU GMINNEGO OŚRODKA POMOCY SPOŁECZNEJ  W PRZESMYKACH  W LATACH 2023-2024</vt:lpstr>
      <vt:lpstr>WYKONANIE BUDŻETU GMINNEGO OŚRODKA POMOCY SPOŁECZNEJ  W PRZESMYKACH  W LATACH 2023-2024</vt:lpstr>
      <vt:lpstr>REALIZACJA ZADAŃ ZLECONYCH  W LATACH 2022-2024</vt:lpstr>
      <vt:lpstr>REALIZACJA ZADAŃ ZLECONYCH  W LATACH 2022-2024</vt:lpstr>
      <vt:lpstr>REALIZACJA ZADAŃ  W LATACH 2022-2024</vt:lpstr>
      <vt:lpstr>REALIZACJA ZADAŃ  W LATACH 2022-2024</vt:lpstr>
      <vt:lpstr>INNE ZADANIA REALIZOWANE PRZEZ GMINNY OŚRODEK POMOCY SPOŁECZNEJ  W ROKU 2024</vt:lpstr>
      <vt:lpstr>ODPŁATNOŚĆ ZA POBYT W PIECZY ZASTĘPCZEJ</vt:lpstr>
      <vt:lpstr>INNE ZADANIA REALIZOWANE PRZEZ GMINNY OŚRODEK POMOCY SPOŁECZNEJ  W ROKU 2024</vt:lpstr>
      <vt:lpstr>ŚWIADCZENIE PRACY SOCJALNEJ  I INNE INICJATYWY  </vt:lpstr>
      <vt:lpstr>INNE ZADANIA REALIZOWANE PRZEZ GMINNY OŚRODEK POMOCY SPOŁECZNEJ  W LATACH 2022-2024</vt:lpstr>
      <vt:lpstr>KADRA JEDNOSTKI ORGANIZACYJNEJ POMOCY SPOŁECZNEJ</vt:lpstr>
      <vt:lpstr>NAJWAŻNIEJSZE ZADANIA DO WYKONANIA W 2025 ROKU</vt:lpstr>
      <vt:lpstr>DZIĘKUJĘ ZA UWAGĘ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Opracowała: mgr Bogusława Górska Kierownik GOPS Przesmyki</dc:title>
  <dc:creator>500_PLUS</dc:creator>
  <cp:lastModifiedBy>Bogusława Górska</cp:lastModifiedBy>
  <cp:revision>105</cp:revision>
  <cp:lastPrinted>2025-04-16T07:50:55Z</cp:lastPrinted>
  <dcterms:created xsi:type="dcterms:W3CDTF">2024-04-11T14:20:13Z</dcterms:created>
  <dcterms:modified xsi:type="dcterms:W3CDTF">2025-04-17T12:30:00Z</dcterms:modified>
</cp:coreProperties>
</file>