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4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60128" cy="6012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4634551969848241E-3"/>
                  <c:y val="9.40070389312512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AD5-4870-821D-00E84D291A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+mj-lt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mieszkańcy ogółem</c:v>
                </c:pt>
                <c:pt idx="1">
                  <c:v>wiek przedprodukcyjny</c:v>
                </c:pt>
                <c:pt idx="2">
                  <c:v>wiek produkcyjny</c:v>
                </c:pt>
                <c:pt idx="3">
                  <c:v>wiek poprodukcyjny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3122</c:v>
                </c:pt>
                <c:pt idx="1">
                  <c:v>519</c:v>
                </c:pt>
                <c:pt idx="2">
                  <c:v>1868</c:v>
                </c:pt>
                <c:pt idx="3">
                  <c:v>735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D5-4870-821D-00E84D291A5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2.9756367979898789E-3"/>
                  <c:y val="3.13356796437504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AD5-4870-821D-00E84D291A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+mj-lt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mieszkańcy ogółem</c:v>
                </c:pt>
                <c:pt idx="1">
                  <c:v>wiek przedprodukcyjny</c:v>
                </c:pt>
                <c:pt idx="2">
                  <c:v>wiek produkcyjny</c:v>
                </c:pt>
                <c:pt idx="3">
                  <c:v>wiek poprodukcyjny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3056</c:v>
                </c:pt>
                <c:pt idx="1">
                  <c:v>495</c:v>
                </c:pt>
                <c:pt idx="2">
                  <c:v>1839</c:v>
                </c:pt>
                <c:pt idx="3">
                  <c:v>722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D5-4870-821D-00E84D291A59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9756367979898789E-3"/>
                  <c:y val="3.13356796437504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AD5-4870-821D-00E84D291A59}"/>
                </c:ext>
              </c:extLst>
            </c:dLbl>
            <c:dLbl>
              <c:idx val="2"/>
              <c:layout>
                <c:manualLayout>
                  <c:x val="7.4390919949747164E-3"/>
                  <c:y val="1.25342718575001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AD5-4870-821D-00E84D291A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+mj-lt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mieszkańcy ogółem</c:v>
                </c:pt>
                <c:pt idx="1">
                  <c:v>wiek przedprodukcyjny</c:v>
                </c:pt>
                <c:pt idx="2">
                  <c:v>wiek produkcyjny</c:v>
                </c:pt>
                <c:pt idx="3">
                  <c:v>wiek poprodukcyjny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3028</c:v>
                </c:pt>
                <c:pt idx="1">
                  <c:v>489</c:v>
                </c:pt>
                <c:pt idx="2">
                  <c:v>1812</c:v>
                </c:pt>
                <c:pt idx="3">
                  <c:v>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AD5-4870-821D-00E84D291A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0973696"/>
        <c:axId val="110954368"/>
      </c:barChart>
      <c:catAx>
        <c:axId val="110973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+mj-lt"/>
              </a:defRPr>
            </a:pPr>
            <a:endParaRPr lang="pl-PL"/>
          </a:p>
        </c:txPr>
        <c:crossAx val="110954368"/>
        <c:crosses val="autoZero"/>
        <c:auto val="1"/>
        <c:lblAlgn val="ctr"/>
        <c:lblOffset val="100"/>
        <c:noMultiLvlLbl val="0"/>
      </c:catAx>
      <c:valAx>
        <c:axId val="1109543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+mj-lt"/>
              </a:defRPr>
            </a:pPr>
            <a:endParaRPr lang="pl-PL"/>
          </a:p>
        </c:txPr>
        <c:crossAx val="11097369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>
              <a:latin typeface="+mj-lt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5777456736215822E-2"/>
                  <c:y val="1.187384183294721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4.720.907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9C6-4A1F-90CD-B52416FFA399}"/>
                </c:ext>
              </c:extLst>
            </c:dLbl>
            <c:dLbl>
              <c:idx val="1"/>
              <c:layout>
                <c:manualLayout>
                  <c:x val="1.6078933868852757E-2"/>
                  <c:y val="-5.9369209164736089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5.830.363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9C6-4A1F-90CD-B52416FFA399}"/>
                </c:ext>
              </c:extLst>
            </c:dLbl>
            <c:dLbl>
              <c:idx val="2"/>
              <c:layout>
                <c:manualLayout>
                  <c:x val="2.046409765126715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2.253.786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C9C6-4A1F-90CD-B52416FFA3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rok 2021</c:v>
                </c:pt>
                <c:pt idx="1">
                  <c:v>rok 2022</c:v>
                </c:pt>
                <c:pt idx="2">
                  <c:v>rok 2023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4720907</c:v>
                </c:pt>
                <c:pt idx="1">
                  <c:v>5830363</c:v>
                </c:pt>
                <c:pt idx="2">
                  <c:v>2253786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9C6-4A1F-90CD-B52416FFA3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51217664"/>
        <c:axId val="151219200"/>
        <c:axId val="153525312"/>
      </c:bar3DChart>
      <c:catAx>
        <c:axId val="151217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51219200"/>
        <c:crosses val="autoZero"/>
        <c:auto val="1"/>
        <c:lblAlgn val="ctr"/>
        <c:lblOffset val="100"/>
        <c:noMultiLvlLbl val="0"/>
      </c:catAx>
      <c:valAx>
        <c:axId val="1512192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51217664"/>
        <c:crosses val="autoZero"/>
        <c:crossBetween val="between"/>
      </c:valAx>
      <c:serAx>
        <c:axId val="153525312"/>
        <c:scaling>
          <c:orientation val="minMax"/>
        </c:scaling>
        <c:delete val="1"/>
        <c:axPos val="b"/>
        <c:majorTickMark val="out"/>
        <c:minorTickMark val="none"/>
        <c:tickLblPos val="none"/>
        <c:crossAx val="151219200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2023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232.676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840-4E41-87FA-6507192FA2B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647.699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840-4E41-87FA-6507192FA2B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880.375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3840-4E41-87FA-6507192FA2B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1.373.411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840-4E41-87FA-6507192FA2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w tym: dotowane z budżetu państwa</c:v>
                </c:pt>
                <c:pt idx="1">
                  <c:v>w tym: finansowane z budżetu gminy</c:v>
                </c:pt>
                <c:pt idx="2">
                  <c:v>wydatki na zadania własne</c:v>
                </c:pt>
                <c:pt idx="3">
                  <c:v>wydatki na zadania zlecone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232676</c:v>
                </c:pt>
                <c:pt idx="1">
                  <c:v>647699</c:v>
                </c:pt>
                <c:pt idx="2">
                  <c:v>880375</c:v>
                </c:pt>
                <c:pt idx="3">
                  <c:v>1373411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840-4E41-87FA-6507192FA2BB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194.881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3840-4E41-87FA-6507192FA2B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519.360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3840-4E41-87FA-6507192FA2B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714.241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840-4E41-87FA-6507192FA2BB}"/>
                </c:ext>
              </c:extLst>
            </c:dLbl>
            <c:dLbl>
              <c:idx val="3"/>
              <c:layout>
                <c:manualLayout>
                  <c:x val="1.0232048825633572E-2"/>
                  <c:y val="-3.0109149222128971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2.928.982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840-4E41-87FA-6507192FA2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w tym: dotowane z budżetu państwa</c:v>
                </c:pt>
                <c:pt idx="1">
                  <c:v>w tym: finansowane z budżetu gminy</c:v>
                </c:pt>
                <c:pt idx="2">
                  <c:v>wydatki na zadania własne</c:v>
                </c:pt>
                <c:pt idx="3">
                  <c:v>wydatki na zadania zlecone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194881</c:v>
                </c:pt>
                <c:pt idx="1">
                  <c:v>519360</c:v>
                </c:pt>
                <c:pt idx="2">
                  <c:v>714241</c:v>
                </c:pt>
                <c:pt idx="3">
                  <c:v>2928982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840-4E41-87FA-6507192FA2BB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172.602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3840-4E41-87FA-6507192FA2B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464.256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840-4E41-87FA-6507192FA2B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636.858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3840-4E41-87FA-6507192FA2B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4.084.049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3840-4E41-87FA-6507192FA2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w tym: dotowane z budżetu państwa</c:v>
                </c:pt>
                <c:pt idx="1">
                  <c:v>w tym: finansowane z budżetu gminy</c:v>
                </c:pt>
                <c:pt idx="2">
                  <c:v>wydatki na zadania własne</c:v>
                </c:pt>
                <c:pt idx="3">
                  <c:v>wydatki na zadania zlecone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172602</c:v>
                </c:pt>
                <c:pt idx="1">
                  <c:v>464256</c:v>
                </c:pt>
                <c:pt idx="2">
                  <c:v>636858</c:v>
                </c:pt>
                <c:pt idx="3">
                  <c:v>4084049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840-4E41-87FA-6507192FA2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555712"/>
        <c:axId val="153557248"/>
      </c:barChart>
      <c:catAx>
        <c:axId val="15355571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53557248"/>
        <c:crosses val="autoZero"/>
        <c:auto val="1"/>
        <c:lblAlgn val="ctr"/>
        <c:lblOffset val="100"/>
        <c:noMultiLvlLbl val="0"/>
      </c:catAx>
      <c:valAx>
        <c:axId val="15355724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5355571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063790042741113E-2"/>
          <c:y val="8.244121916701562E-2"/>
          <c:w val="0.84672080954531292"/>
          <c:h val="0.6174158907171535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/>
                      <a:t>2.928.982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DCD-4470-9724-C42BA105896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/>
                      <a:t>194.881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DCD-4470-9724-C42BA105896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/>
                      <a:t>519.360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DCD-4470-9724-C42BA105896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/>
                      <a:t>2.187.140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2DCD-4470-9724-C42BA105896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Arkusz1!$A$2:$A$5</c:f>
              <c:strCache>
                <c:ptCount val="4"/>
                <c:pt idx="0">
                  <c:v>zadania zlecone (50,2%)</c:v>
                </c:pt>
                <c:pt idx="1">
                  <c:v>zadania własne dotowane z budżetu państwa (3,3%)</c:v>
                </c:pt>
                <c:pt idx="2">
                  <c:v>zadania własne finansowane z budżetu gminy (9,0%)</c:v>
                </c:pt>
                <c:pt idx="3">
                  <c:v>inne zadania zlecone przez Wójta (37,5%)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2928982</c:v>
                </c:pt>
                <c:pt idx="1">
                  <c:v>194881</c:v>
                </c:pt>
                <c:pt idx="2">
                  <c:v>519360</c:v>
                </c:pt>
                <c:pt idx="3">
                  <c:v>2187140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DCD-4470-9724-C42BA10589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063790042741113E-2"/>
          <c:y val="8.2441219167015564E-2"/>
          <c:w val="0.84672080954531315"/>
          <c:h val="0.6174158907171535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 dirty="0"/>
                      <a:t>1.373.411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9C9-45AE-82B8-855C7B72E7B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 dirty="0"/>
                      <a:t>232.676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9C9-45AE-82B8-855C7B72E7B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 dirty="0"/>
                      <a:t>647.699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49C9-45AE-82B8-855C7B72E7B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/>
                      <a:t>2</a:t>
                    </a:r>
                    <a:r>
                      <a:rPr lang="pl-PL"/>
                      <a:t>.</a:t>
                    </a:r>
                    <a:r>
                      <a:rPr lang="en-US"/>
                      <a:t>187</a:t>
                    </a:r>
                    <a:r>
                      <a:rPr lang="pl-PL"/>
                      <a:t>.</a:t>
                    </a:r>
                    <a:r>
                      <a:rPr lang="en-US"/>
                      <a:t>140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49C9-45AE-82B8-855C7B72E7B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Arkusz1!$A$2:$A$4</c:f>
              <c:strCache>
                <c:ptCount val="3"/>
                <c:pt idx="0">
                  <c:v>zadania zlecone (60,9%)</c:v>
                </c:pt>
                <c:pt idx="1">
                  <c:v>zadania własne dotowane z budżetu państwa (10,3%)</c:v>
                </c:pt>
                <c:pt idx="2">
                  <c:v>zadania własne finansowane z budżetu gminy (28,8%)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1373411</c:v>
                </c:pt>
                <c:pt idx="1">
                  <c:v>232676</c:v>
                </c:pt>
                <c:pt idx="2">
                  <c:v>647699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9C9-45AE-82B8-855C7B72E7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844251597379864"/>
          <c:y val="3.9647524779196953E-2"/>
          <c:w val="0.55284002696835055"/>
          <c:h val="0.6030551450991507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49.267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DD7-4201-B44C-DF18D2B51C1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1.109.013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DD7-4201-B44C-DF18D2B51C1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1.332.976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FDD7-4201-B44C-DF18D2B51C1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437.336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DD7-4201-B44C-DF18D2B51C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Arkusz1!$A$2:$A$5</c:f>
              <c:strCache>
                <c:ptCount val="4"/>
                <c:pt idx="0">
                  <c:v>składka na ubezpieczenie zdrowotne</c:v>
                </c:pt>
                <c:pt idx="1">
                  <c:v>świadczenia wychowawcze</c:v>
                </c:pt>
                <c:pt idx="2">
                  <c:v>świadczenia rodzinne i fundusz alimentacyjny</c:v>
                </c:pt>
                <c:pt idx="3">
                  <c:v>dodatek osłonowy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49267</c:v>
                </c:pt>
                <c:pt idx="1">
                  <c:v>1109013</c:v>
                </c:pt>
                <c:pt idx="2">
                  <c:v>1332976</c:v>
                </c:pt>
                <c:pt idx="3">
                  <c:v>437336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DD7-4201-B44C-DF18D2B51C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.17580196819466695"/>
          <c:y val="0.67892260254100889"/>
          <c:w val="0.67353328673664359"/>
          <c:h val="0.31079462110937989"/>
        </c:manualLayout>
      </c:layout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844251597379864"/>
          <c:y val="3.9647524779196953E-2"/>
          <c:w val="0.55284002696835077"/>
          <c:h val="0.6030551450991507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54.727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5585-48B7-8700-E8817D1EA98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</a:t>
                    </a:r>
                    <a:r>
                      <a:rPr lang="pl-PL"/>
                      <a:t>.</a:t>
                    </a:r>
                    <a:r>
                      <a:rPr lang="en-US"/>
                      <a:t>109</a:t>
                    </a:r>
                    <a:r>
                      <a:rPr lang="pl-PL"/>
                      <a:t>.</a:t>
                    </a:r>
                    <a:r>
                      <a:rPr lang="en-US"/>
                      <a:t>013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5585-48B7-8700-E8817D1EA98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1.317.930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5585-48B7-8700-E8817D1EA98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437</a:t>
                    </a:r>
                    <a:r>
                      <a:rPr lang="pl-PL"/>
                      <a:t>.</a:t>
                    </a:r>
                    <a:r>
                      <a:rPr lang="en-US"/>
                      <a:t>336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5585-48B7-8700-E8817D1EA9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Arkusz1!$A$2:$A$4</c:f>
              <c:strCache>
                <c:ptCount val="3"/>
                <c:pt idx="0">
                  <c:v>składka na ubezpieczenie zdrowotne</c:v>
                </c:pt>
                <c:pt idx="2">
                  <c:v>świadczenia rodzinne i fundusz alimentacyjny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54727</c:v>
                </c:pt>
                <c:pt idx="2">
                  <c:v>1317930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85-48B7-8700-E8817D1EA9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egendEntry>
        <c:idx val="1"/>
        <c:delete val="1"/>
      </c:legendEntry>
      <c:layout>
        <c:manualLayout>
          <c:xMode val="edge"/>
          <c:yMode val="edge"/>
          <c:x val="0.17580196819466695"/>
          <c:y val="0.67892260254100933"/>
          <c:w val="0.67353328673664359"/>
          <c:h val="0.31079462110938"/>
        </c:manualLayout>
      </c:layout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b"/>
      <c:overlay val="0"/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32.800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680-4A65-A554-BFFB2767817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59.883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680-4A65-A554-BFFB2767817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11.870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4680-4A65-A554-BFFB2767817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5.390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4680-4A65-A554-BFFB2767817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79.632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4680-4A65-A554-BFFB27678174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5.306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4680-4A65-A554-BFFB276781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Arkusz1!$A$2:$A$7</c:f>
              <c:strCache>
                <c:ptCount val="6"/>
                <c:pt idx="0">
                  <c:v>dofinansowanie programu "Posiłek w szkole i w domu"</c:v>
                </c:pt>
                <c:pt idx="1">
                  <c:v>dofinansowanie zasiłków stałych</c:v>
                </c:pt>
                <c:pt idx="2">
                  <c:v>dofinansowanie zasiłków okresowych</c:v>
                </c:pt>
                <c:pt idx="3">
                  <c:v>składka na ubezpieczenie zdrowotne podopiecznych</c:v>
                </c:pt>
                <c:pt idx="4">
                  <c:v>dofinansowanie kosztów utrzymania ośrodka</c:v>
                </c:pt>
                <c:pt idx="5">
                  <c:v>pomoc materialna dla uczniów o charakterze socjalnym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32800</c:v>
                </c:pt>
                <c:pt idx="1">
                  <c:v>59883</c:v>
                </c:pt>
                <c:pt idx="2">
                  <c:v>11870</c:v>
                </c:pt>
                <c:pt idx="3">
                  <c:v>5390</c:v>
                </c:pt>
                <c:pt idx="4">
                  <c:v>79632</c:v>
                </c:pt>
                <c:pt idx="5">
                  <c:v>5306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680-4A65-A554-BFFB276781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37.145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3A4-49BD-A518-3FA307713B9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76.505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3A4-49BD-A518-3FA307713B9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11.800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33A4-49BD-A518-3FA307713B9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6.015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3A4-49BD-A518-3FA307713B9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pPr>
                      <a:defRPr sz="12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/>
                      <a:t>95.194</a:t>
                    </a:r>
                  </a:p>
                </c:rich>
              </c:tx>
              <c:numFmt formatCode="#,##0.00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3A4-49BD-A518-3FA307713B9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4.700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33A4-49BD-A518-3FA307713B91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1.317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33A4-49BD-A518-3FA307713B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Arkusz1!$A$2:$A$8</c:f>
              <c:strCache>
                <c:ptCount val="7"/>
                <c:pt idx="0">
                  <c:v>dofinansowanie programu "Posiłek w szkole i w domu"</c:v>
                </c:pt>
                <c:pt idx="1">
                  <c:v>dofinansowanie zasiłków stałych</c:v>
                </c:pt>
                <c:pt idx="2">
                  <c:v>dofinansowanie zasiłków okresowych</c:v>
                </c:pt>
                <c:pt idx="3">
                  <c:v>składka na ubezpieczenie zdrowotne podopiecznych</c:v>
                </c:pt>
                <c:pt idx="4">
                  <c:v>dofinansowanie kosztów utrzymania ośrodka</c:v>
                </c:pt>
                <c:pt idx="5">
                  <c:v>pomoc materialna dla uczniów o charakterze socjalnym</c:v>
                </c:pt>
                <c:pt idx="6">
                  <c:v>dofinansowanie kosztów zatrudnienia asystenta rodziny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37145</c:v>
                </c:pt>
                <c:pt idx="1">
                  <c:v>76505</c:v>
                </c:pt>
                <c:pt idx="2">
                  <c:v>11800</c:v>
                </c:pt>
                <c:pt idx="3">
                  <c:v>6015</c:v>
                </c:pt>
                <c:pt idx="4">
                  <c:v>95194</c:v>
                </c:pt>
                <c:pt idx="5">
                  <c:v>4700</c:v>
                </c:pt>
                <c:pt idx="6">
                  <c:v>1317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3A4-49BD-A518-3FA307713B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6.183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946-4DD7-B238-1D684B80647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430.887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946-4DD7-B238-1D684B80647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11.743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1946-4DD7-B238-1D684B80647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45.361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946-4DD7-B238-1D684B80647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1.328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946-4DD7-B238-1D684B80647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17.703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1946-4DD7-B238-1D684B8064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Arkusz1!$A$2:$A$7</c:f>
              <c:strCache>
                <c:ptCount val="6"/>
                <c:pt idx="0">
                  <c:v>zasiłek celowy i okresowy</c:v>
                </c:pt>
                <c:pt idx="1">
                  <c:v>ośrodek pomocy społecznej</c:v>
                </c:pt>
                <c:pt idx="2">
                  <c:v>pomoc w zakresie dożywiania</c:v>
                </c:pt>
                <c:pt idx="3">
                  <c:v>rodziny zastępcze</c:v>
                </c:pt>
                <c:pt idx="4">
                  <c:v>pomoc materialna dla uczniów o charakterze socjalnym</c:v>
                </c:pt>
                <c:pt idx="5">
                  <c:v>usługi opiekuńcze i specjalistyczne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6183</c:v>
                </c:pt>
                <c:pt idx="1">
                  <c:v>430887</c:v>
                </c:pt>
                <c:pt idx="2">
                  <c:v>11743</c:v>
                </c:pt>
                <c:pt idx="3">
                  <c:v>45361</c:v>
                </c:pt>
                <c:pt idx="4">
                  <c:v>1328</c:v>
                </c:pt>
                <c:pt idx="5">
                  <c:v>17703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946-4DD7-B238-1D684B80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925373134328361E-2"/>
                  <c:y val="-3.22580645161290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D89-4F6F-8380-17358363E407}"/>
                </c:ext>
              </c:extLst>
            </c:dLbl>
            <c:dLbl>
              <c:idx val="1"/>
              <c:layout>
                <c:manualLayout>
                  <c:x val="-2.985074626865676E-3"/>
                  <c:y val="-2.6881720430107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D89-4F6F-8380-17358363E407}"/>
                </c:ext>
              </c:extLst>
            </c:dLbl>
            <c:dLbl>
              <c:idx val="2"/>
              <c:layout>
                <c:manualLayout>
                  <c:x val="1.0447761194029851E-2"/>
                  <c:y val="-1.88172043010752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D89-4F6F-8380-17358363E4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bezrobotni ogółem</c:v>
                </c:pt>
                <c:pt idx="1">
                  <c:v>bezrobotni długotrwale</c:v>
                </c:pt>
                <c:pt idx="2">
                  <c:v>bezrobotni z prawem do zasiłku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72</c:v>
                </c:pt>
                <c:pt idx="1">
                  <c:v>39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D89-4F6F-8380-17358363E407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402867552003763E-2"/>
                  <c:y val="-1.34408602150537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D89-4F6F-8380-17358363E407}"/>
                </c:ext>
              </c:extLst>
            </c:dLbl>
            <c:dLbl>
              <c:idx val="1"/>
              <c:layout>
                <c:manualLayout>
                  <c:x val="1.0447761194029851E-2"/>
                  <c:y val="-2.6881720430107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D89-4F6F-8380-17358363E407}"/>
                </c:ext>
              </c:extLst>
            </c:dLbl>
            <c:dLbl>
              <c:idx val="2"/>
              <c:layout>
                <c:manualLayout>
                  <c:x val="1.0447761194029851E-2"/>
                  <c:y val="-2.4193548387096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D89-4F6F-8380-17358363E4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bezrobotni ogółem</c:v>
                </c:pt>
                <c:pt idx="1">
                  <c:v>bezrobotni długotrwale</c:v>
                </c:pt>
                <c:pt idx="2">
                  <c:v>bezrobotni z prawem do zasiłku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59</c:v>
                </c:pt>
                <c:pt idx="1">
                  <c:v>39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D89-4F6F-8380-17358363E407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940298507462702E-2"/>
                  <c:y val="-1.6129032258064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D89-4F6F-8380-17358363E407}"/>
                </c:ext>
              </c:extLst>
            </c:dLbl>
            <c:dLbl>
              <c:idx val="1"/>
              <c:layout>
                <c:manualLayout>
                  <c:x val="1.9402985074626865E-2"/>
                  <c:y val="-1.0752688172043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D89-4F6F-8380-17358363E407}"/>
                </c:ext>
              </c:extLst>
            </c:dLbl>
            <c:dLbl>
              <c:idx val="2"/>
              <c:layout>
                <c:manualLayout>
                  <c:x val="1.3432835820895522E-2"/>
                  <c:y val="-1.6129032258064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D89-4F6F-8380-17358363E4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bezrobotni ogółem</c:v>
                </c:pt>
                <c:pt idx="1">
                  <c:v>bezrobotni długotrwale</c:v>
                </c:pt>
                <c:pt idx="2">
                  <c:v>bezrobotni z prawem do zasiłku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44</c:v>
                </c:pt>
                <c:pt idx="1">
                  <c:v>30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D89-4F6F-8380-17358363E4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7743872"/>
        <c:axId val="147745408"/>
        <c:axId val="0"/>
      </c:bar3DChart>
      <c:catAx>
        <c:axId val="147743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47745408"/>
        <c:crosses val="autoZero"/>
        <c:auto val="1"/>
        <c:lblAlgn val="ctr"/>
        <c:lblOffset val="100"/>
        <c:noMultiLvlLbl val="0"/>
      </c:catAx>
      <c:valAx>
        <c:axId val="147745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4774387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063790042741127E-2"/>
          <c:y val="6.7672299095263441E-2"/>
          <c:w val="0.89385356681161132"/>
          <c:h val="0.45457516717958218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7.345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A32-4090-85AD-1267DAC764D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551.835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A32-4090-85AD-1267DAC764D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10.745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A32-4090-85AD-1267DAC764D6}"/>
                </c:ext>
              </c:extLst>
            </c:dLbl>
            <c:dLbl>
              <c:idx val="3"/>
              <c:layout>
                <c:manualLayout>
                  <c:x val="7.7889664813108148E-2"/>
                  <c:y val="6.913732104999660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37.864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A32-4090-85AD-1267DAC764D6}"/>
                </c:ext>
              </c:extLst>
            </c:dLbl>
            <c:dLbl>
              <c:idx val="4"/>
              <c:layout>
                <c:manualLayout>
                  <c:x val="-3.119965856585288E-2"/>
                  <c:y val="1.65781598290796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1.180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BA32-4090-85AD-1267DAC764D6}"/>
                </c:ext>
              </c:extLst>
            </c:dLbl>
            <c:dLbl>
              <c:idx val="5"/>
              <c:layout>
                <c:manualLayout>
                  <c:x val="6.0103543616356725E-2"/>
                  <c:y val="-2.661852503513798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12.320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BA32-4090-85AD-1267DAC764D6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5.200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BA32-4090-85AD-1267DAC764D6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10.010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BA32-4090-85AD-1267DAC764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Arkusz1!$A$2:$A$9</c:f>
              <c:strCache>
                <c:ptCount val="8"/>
                <c:pt idx="0">
                  <c:v>zasiłek celowy i okresowy</c:v>
                </c:pt>
                <c:pt idx="1">
                  <c:v>ośrodek pomocy społecznej</c:v>
                </c:pt>
                <c:pt idx="2">
                  <c:v>pomoc w zakresie dożywiania</c:v>
                </c:pt>
                <c:pt idx="3">
                  <c:v>rodziny zastępcze</c:v>
                </c:pt>
                <c:pt idx="4">
                  <c:v>pomoc materialna dla uczniów o charakterze socjalnym</c:v>
                </c:pt>
                <c:pt idx="5">
                  <c:v>usługi opiekuńcze i specjalistyczne</c:v>
                </c:pt>
                <c:pt idx="6">
                  <c:v>wspieranie rodziny - asystent rodziny</c:v>
                </c:pt>
                <c:pt idx="7">
                  <c:v>opłata za schronisko dla bezdomnych</c:v>
                </c:pt>
              </c:strCache>
            </c:strRef>
          </c:cat>
          <c:val>
            <c:numRef>
              <c:f>Arkusz1!$B$2:$B$9</c:f>
              <c:numCache>
                <c:formatCode>General</c:formatCode>
                <c:ptCount val="8"/>
                <c:pt idx="0">
                  <c:v>7345</c:v>
                </c:pt>
                <c:pt idx="1">
                  <c:v>551835</c:v>
                </c:pt>
                <c:pt idx="2">
                  <c:v>10745</c:v>
                </c:pt>
                <c:pt idx="3">
                  <c:v>37864</c:v>
                </c:pt>
                <c:pt idx="4">
                  <c:v>1180</c:v>
                </c:pt>
                <c:pt idx="5">
                  <c:v>12320</c:v>
                </c:pt>
                <c:pt idx="6">
                  <c:v>5200</c:v>
                </c:pt>
                <c:pt idx="7">
                  <c:v>10010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A32-4090-85AD-1267DAC764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3595827085941287E-17"/>
                  <c:y val="2.9271865795640443E-3"/>
                </c:manualLayout>
              </c:layout>
              <c:tx>
                <c:rich>
                  <a:bodyPr/>
                  <a:lstStyle/>
                  <a:p>
                    <a:r>
                      <a:rPr lang="en-US" b="0" dirty="0"/>
                      <a:t>9</a:t>
                    </a:r>
                    <a:r>
                      <a:rPr lang="en-US" dirty="0"/>
                      <a:t>.000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1E3-4E5D-B681-5475B3DBECEB}"/>
                </c:ext>
              </c:extLst>
            </c:dLbl>
            <c:dLbl>
              <c:idx val="1"/>
              <c:layout>
                <c:manualLayout>
                  <c:x val="5.3595827085941287E-17"/>
                  <c:y val="5.854373159128087E-3"/>
                </c:manualLayout>
              </c:layout>
              <c:tx>
                <c:rich>
                  <a:bodyPr/>
                  <a:lstStyle/>
                  <a:p>
                    <a:r>
                      <a:rPr lang="en-US" b="0" dirty="0"/>
                      <a:t>2</a:t>
                    </a:r>
                    <a:r>
                      <a:rPr lang="en-US" dirty="0"/>
                      <a:t>7.371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1E3-4E5D-B681-5475B3DBECE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0"/>
                      <a:t>2</a:t>
                    </a:r>
                    <a:r>
                      <a:rPr lang="en-US"/>
                      <a:t>4.733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D1E3-4E5D-B681-5475B3DBECE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0"/>
                      <a:t>9</a:t>
                    </a:r>
                    <a:r>
                      <a:rPr lang="en-US"/>
                      <a:t>4.153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1E3-4E5D-B681-5475B3DBECE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b="0"/>
                      <a:t>1</a:t>
                    </a:r>
                    <a:r>
                      <a:rPr lang="en-US"/>
                      <a:t>52.554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D1E3-4E5D-B681-5475B3DBEC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Arkusz1!$A$2:$A$6</c:f>
              <c:strCache>
                <c:ptCount val="5"/>
                <c:pt idx="0">
                  <c:v>jednorazowa zapomoga z tytułu urodzenia się dziecka</c:v>
                </c:pt>
                <c:pt idx="1">
                  <c:v>świadczenia rodzicielskie</c:v>
                </c:pt>
                <c:pt idx="2">
                  <c:v>zasiłki rodzinne z dodatkami na podst. art.. 5 ust. 3 ustawy o świadczeniach rodzinnych "złotówka za złotówkę"</c:v>
                </c:pt>
                <c:pt idx="3">
                  <c:v>dodatki do zasiłku rodzinnego</c:v>
                </c:pt>
                <c:pt idx="4">
                  <c:v>zasiłki rodzinne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9000</c:v>
                </c:pt>
                <c:pt idx="1">
                  <c:v>27371</c:v>
                </c:pt>
                <c:pt idx="2">
                  <c:v>24733</c:v>
                </c:pt>
                <c:pt idx="3">
                  <c:v>94153</c:v>
                </c:pt>
                <c:pt idx="4">
                  <c:v>152554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1E3-4E5D-B681-5475B3DBECEB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b="0"/>
                      <a:t>1</a:t>
                    </a:r>
                    <a:r>
                      <a:rPr lang="en-US"/>
                      <a:t>7.000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D1E3-4E5D-B681-5475B3DBECE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="0"/>
                      <a:t>4</a:t>
                    </a:r>
                    <a:r>
                      <a:rPr lang="en-US"/>
                      <a:t>4.396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D1E3-4E5D-B681-5475B3DBECEB}"/>
                </c:ext>
              </c:extLst>
            </c:dLbl>
            <c:dLbl>
              <c:idx val="2"/>
              <c:layout>
                <c:manualLayout>
                  <c:x val="-1.4617212608047424E-3"/>
                  <c:y val="-5.8543731591281407E-3"/>
                </c:manualLayout>
              </c:layout>
              <c:tx>
                <c:rich>
                  <a:bodyPr/>
                  <a:lstStyle/>
                  <a:p>
                    <a:r>
                      <a:rPr lang="en-US" b="0" dirty="0"/>
                      <a:t>1</a:t>
                    </a:r>
                    <a:r>
                      <a:rPr lang="en-US" dirty="0"/>
                      <a:t>9.641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D1E3-4E5D-B681-5475B3DBECE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0"/>
                      <a:t>1</a:t>
                    </a:r>
                    <a:r>
                      <a:rPr lang="en-US"/>
                      <a:t>41.960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D1E3-4E5D-B681-5475B3DBECE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b="0"/>
                      <a:t>2</a:t>
                    </a:r>
                    <a:r>
                      <a:rPr lang="en-US"/>
                      <a:t>07.405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D1E3-4E5D-B681-5475B3DBEC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Arkusz1!$A$2:$A$6</c:f>
              <c:strCache>
                <c:ptCount val="5"/>
                <c:pt idx="0">
                  <c:v>jednorazowa zapomoga z tytułu urodzenia się dziecka</c:v>
                </c:pt>
                <c:pt idx="1">
                  <c:v>świadczenia rodzicielskie</c:v>
                </c:pt>
                <c:pt idx="2">
                  <c:v>zasiłki rodzinne z dodatkami na podst. art.. 5 ust. 3 ustawy o świadczeniach rodzinnych "złotówka za złotówkę"</c:v>
                </c:pt>
                <c:pt idx="3">
                  <c:v>dodatki do zasiłku rodzinnego</c:v>
                </c:pt>
                <c:pt idx="4">
                  <c:v>zasiłki rodzinne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  <c:pt idx="0">
                  <c:v>17000</c:v>
                </c:pt>
                <c:pt idx="1">
                  <c:v>44396</c:v>
                </c:pt>
                <c:pt idx="2">
                  <c:v>19641</c:v>
                </c:pt>
                <c:pt idx="3">
                  <c:v>141960</c:v>
                </c:pt>
                <c:pt idx="4">
                  <c:v>207405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1E3-4E5D-B681-5475B3DBECEB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4617212608047424E-3"/>
                  <c:y val="-1.4635932897820211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/>
                      <a:t>1</a:t>
                    </a:r>
                    <a:r>
                      <a:rPr lang="en-US" dirty="0"/>
                      <a:t>9.000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D1E3-4E5D-B681-5475B3DBECEB}"/>
                </c:ext>
              </c:extLst>
            </c:dLbl>
            <c:dLbl>
              <c:idx val="1"/>
              <c:layout>
                <c:manualLayout>
                  <c:x val="-1.4617212608047958E-3"/>
                  <c:y val="-1.1708746318256176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/>
                      <a:t>7</a:t>
                    </a:r>
                    <a:r>
                      <a:rPr lang="en-US" dirty="0"/>
                      <a:t>5.060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D1E3-4E5D-B681-5475B3DBECEB}"/>
                </c:ext>
              </c:extLst>
            </c:dLbl>
            <c:dLbl>
              <c:idx val="2"/>
              <c:layout>
                <c:manualLayout>
                  <c:x val="4.3851637824143929E-3"/>
                  <c:y val="-8.7815597386921278E-3"/>
                </c:manualLayout>
              </c:layout>
              <c:tx>
                <c:rich>
                  <a:bodyPr/>
                  <a:lstStyle/>
                  <a:p>
                    <a:r>
                      <a:rPr lang="en-US" b="0" dirty="0"/>
                      <a:t>9</a:t>
                    </a:r>
                    <a:r>
                      <a:rPr lang="en-US" dirty="0"/>
                      <a:t>.627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D1E3-4E5D-B681-5475B3DBECEB}"/>
                </c:ext>
              </c:extLst>
            </c:dLbl>
            <c:dLbl>
              <c:idx val="3"/>
              <c:layout>
                <c:manualLayout>
                  <c:x val="-4.3851637824143929E-3"/>
                  <c:y val="-8.7815597386921278E-3"/>
                </c:manualLayout>
              </c:layout>
              <c:tx>
                <c:rich>
                  <a:bodyPr/>
                  <a:lstStyle/>
                  <a:p>
                    <a:r>
                      <a:rPr lang="en-US" b="0" dirty="0"/>
                      <a:t>1</a:t>
                    </a:r>
                    <a:r>
                      <a:rPr lang="en-US" dirty="0"/>
                      <a:t>73.618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D1E3-4E5D-B681-5475B3DBECEB}"/>
                </c:ext>
              </c:extLst>
            </c:dLbl>
            <c:dLbl>
              <c:idx val="4"/>
              <c:layout>
                <c:manualLayout>
                  <c:x val="2.9234425216096995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b="0" dirty="0"/>
                      <a:t>2</a:t>
                    </a:r>
                    <a:r>
                      <a:rPr lang="en-US" dirty="0"/>
                      <a:t>51.752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D1E3-4E5D-B681-5475B3DBEC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Arkusz1!$A$2:$A$6</c:f>
              <c:strCache>
                <c:ptCount val="5"/>
                <c:pt idx="0">
                  <c:v>jednorazowa zapomoga z tytułu urodzenia się dziecka</c:v>
                </c:pt>
                <c:pt idx="1">
                  <c:v>świadczenia rodzicielskie</c:v>
                </c:pt>
                <c:pt idx="2">
                  <c:v>zasiłki rodzinne z dodatkami na podst. art.. 5 ust. 3 ustawy o świadczeniach rodzinnych "złotówka za złotówkę"</c:v>
                </c:pt>
                <c:pt idx="3">
                  <c:v>dodatki do zasiłku rodzinnego</c:v>
                </c:pt>
                <c:pt idx="4">
                  <c:v>zasiłki rodzinne</c:v>
                </c:pt>
              </c:strCache>
            </c:strRef>
          </c:cat>
          <c:val>
            <c:numRef>
              <c:f>Arkusz1!$D$2:$D$6</c:f>
              <c:numCache>
                <c:formatCode>General</c:formatCode>
                <c:ptCount val="5"/>
                <c:pt idx="0">
                  <c:v>19000</c:v>
                </c:pt>
                <c:pt idx="1">
                  <c:v>75060</c:v>
                </c:pt>
                <c:pt idx="2">
                  <c:v>9627</c:v>
                </c:pt>
                <c:pt idx="3">
                  <c:v>173618</c:v>
                </c:pt>
                <c:pt idx="4">
                  <c:v>251752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D1E3-4E5D-B681-5475B3DBEC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5139072"/>
        <c:axId val="155177728"/>
        <c:axId val="0"/>
      </c:bar3DChart>
      <c:catAx>
        <c:axId val="1551390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pl-PL"/>
          </a:p>
        </c:txPr>
        <c:crossAx val="155177728"/>
        <c:crosses val="autoZero"/>
        <c:auto val="1"/>
        <c:lblAlgn val="ctr"/>
        <c:lblOffset val="100"/>
        <c:noMultiLvlLbl val="0"/>
      </c:catAx>
      <c:valAx>
        <c:axId val="1551777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pl-PL"/>
          </a:p>
        </c:txPr>
        <c:crossAx val="15513907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0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8065690126729531E-3"/>
                  <c:y val="5.6199514471596233E-3"/>
                </c:manualLayout>
              </c:layout>
              <c:tx>
                <c:rich>
                  <a:bodyPr/>
                  <a:lstStyle/>
                  <a:p>
                    <a:r>
                      <a:rPr lang="en-US" b="0" i="0" dirty="0"/>
                      <a:t>9</a:t>
                    </a:r>
                    <a:r>
                      <a:rPr lang="en-US" dirty="0"/>
                      <a:t>6.368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08D-491C-B7A6-B145E7FABC8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="0" i="0"/>
                      <a:t>4</a:t>
                    </a:r>
                    <a:r>
                      <a:rPr lang="en-US"/>
                      <a:t>.340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08D-491C-B7A6-B145E7FABC8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0" i="0"/>
                      <a:t>6</a:t>
                    </a:r>
                    <a:r>
                      <a:rPr lang="en-US"/>
                      <a:t>59.130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908D-491C-B7A6-B145E7FABC87}"/>
                </c:ext>
              </c:extLst>
            </c:dLbl>
            <c:dLbl>
              <c:idx val="3"/>
              <c:layout>
                <c:manualLayout>
                  <c:x val="0"/>
                  <c:y val="1.4049878617899065E-2"/>
                </c:manualLayout>
              </c:layout>
              <c:tx>
                <c:rich>
                  <a:bodyPr/>
                  <a:lstStyle/>
                  <a:p>
                    <a:r>
                      <a:rPr lang="en-US" b="0" i="0" dirty="0"/>
                      <a:t>1</a:t>
                    </a:r>
                    <a:r>
                      <a:rPr lang="en-US" dirty="0"/>
                      <a:t>50.656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08D-491C-B7A6-B145E7FABC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0" i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składki na ubezpieczenia emerytalne i rentowe od świadczeń pielęgnacyjnych i specjalnych zasiłków opiekuńczych</c:v>
                </c:pt>
                <c:pt idx="1">
                  <c:v>specjalne zasiłki opiekuńcze</c:v>
                </c:pt>
                <c:pt idx="2">
                  <c:v>świadczenia pielęgnacyjne</c:v>
                </c:pt>
                <c:pt idx="3">
                  <c:v>zasiłki pielęgnacyjne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96368</c:v>
                </c:pt>
                <c:pt idx="1">
                  <c:v>4340</c:v>
                </c:pt>
                <c:pt idx="2">
                  <c:v>659130</c:v>
                </c:pt>
                <c:pt idx="3">
                  <c:v>150656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08D-491C-B7A6-B145E7FABC87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709853519009431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b="0"/>
                      <a:t>9</a:t>
                    </a:r>
                    <a:r>
                      <a:rPr lang="en-US"/>
                      <a:t>0.434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908D-491C-B7A6-B145E7FABC87}"/>
                </c:ext>
              </c:extLst>
            </c:dLbl>
            <c:dLbl>
              <c:idx val="1"/>
              <c:layout>
                <c:manualLayout>
                  <c:x val="1.4516422531682381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b="0"/>
                      <a:t>4</a:t>
                    </a:r>
                    <a:r>
                      <a:rPr lang="en-US"/>
                      <a:t>.340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908D-491C-B7A6-B145E7FABC87}"/>
                </c:ext>
              </c:extLst>
            </c:dLbl>
            <c:dLbl>
              <c:idx val="2"/>
              <c:layout>
                <c:manualLayout>
                  <c:x val="1.4516422531681314E-3"/>
                  <c:y val="-1.4049878617899065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/>
                      <a:t>5</a:t>
                    </a:r>
                    <a:r>
                      <a:rPr lang="en-US" dirty="0"/>
                      <a:t>71.701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908D-491C-B7A6-B145E7FABC87}"/>
                </c:ext>
              </c:extLst>
            </c:dLbl>
            <c:dLbl>
              <c:idx val="3"/>
              <c:layout>
                <c:manualLayout>
                  <c:x val="1.4516422531682381E-3"/>
                  <c:y val="8.429927170739435E-3"/>
                </c:manualLayout>
              </c:layout>
              <c:tx>
                <c:rich>
                  <a:bodyPr/>
                  <a:lstStyle/>
                  <a:p>
                    <a:r>
                      <a:rPr lang="en-US" b="0"/>
                      <a:t>1</a:t>
                    </a:r>
                    <a:r>
                      <a:rPr lang="en-US"/>
                      <a:t>45.476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908D-491C-B7A6-B145E7FABC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składki na ubezpieczenia emerytalne i rentowe od świadczeń pielęgnacyjnych i specjalnych zasiłków opiekuńczych</c:v>
                </c:pt>
                <c:pt idx="1">
                  <c:v>specjalne zasiłki opiekuńcze</c:v>
                </c:pt>
                <c:pt idx="2">
                  <c:v>świadczenia pielęgnacyjne</c:v>
                </c:pt>
                <c:pt idx="3">
                  <c:v>zasiłki pielęgnacyjne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90434</c:v>
                </c:pt>
                <c:pt idx="1">
                  <c:v>4340</c:v>
                </c:pt>
                <c:pt idx="2">
                  <c:v>571701</c:v>
                </c:pt>
                <c:pt idx="3">
                  <c:v>145476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08D-491C-B7A6-B145E7FABC87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16422531682381E-3"/>
                  <c:y val="-1.6859854341478877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/>
                      <a:t>6</a:t>
                    </a:r>
                    <a:r>
                      <a:rPr lang="en-US" dirty="0"/>
                      <a:t>0.049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908D-491C-B7A6-B145E7FABC87}"/>
                </c:ext>
              </c:extLst>
            </c:dLbl>
            <c:dLbl>
              <c:idx val="1"/>
              <c:layout>
                <c:manualLayout>
                  <c:x val="2.9032845063365308E-3"/>
                  <c:y val="-5.6199514471596233E-3"/>
                </c:manualLayout>
              </c:layout>
              <c:tx>
                <c:rich>
                  <a:bodyPr/>
                  <a:lstStyle/>
                  <a:p>
                    <a:r>
                      <a:rPr lang="en-US" b="0" dirty="0"/>
                      <a:t>3</a:t>
                    </a:r>
                    <a:r>
                      <a:rPr lang="en-US" dirty="0"/>
                      <a:t>4.880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908D-491C-B7A6-B145E7FABC87}"/>
                </c:ext>
              </c:extLst>
            </c:dLbl>
            <c:dLbl>
              <c:idx val="2"/>
              <c:layout>
                <c:manualLayout>
                  <c:x val="5.8065690126729531E-3"/>
                  <c:y val="-5.6199514471596233E-3"/>
                </c:manualLayout>
              </c:layout>
              <c:tx>
                <c:rich>
                  <a:bodyPr/>
                  <a:lstStyle/>
                  <a:p>
                    <a:r>
                      <a:rPr lang="en-US" b="0" dirty="0"/>
                      <a:t>3</a:t>
                    </a:r>
                    <a:r>
                      <a:rPr lang="en-US" dirty="0"/>
                      <a:t>89.877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908D-491C-B7A6-B145E7FABC87}"/>
                </c:ext>
              </c:extLst>
            </c:dLbl>
            <c:dLbl>
              <c:idx val="3"/>
              <c:layout>
                <c:manualLayout>
                  <c:x val="0"/>
                  <c:y val="-8.4299271707394229E-3"/>
                </c:manualLayout>
              </c:layout>
              <c:tx>
                <c:rich>
                  <a:bodyPr/>
                  <a:lstStyle/>
                  <a:p>
                    <a:r>
                      <a:rPr lang="en-US" b="0" dirty="0"/>
                      <a:t>1</a:t>
                    </a:r>
                    <a:r>
                      <a:rPr lang="en-US" dirty="0"/>
                      <a:t>60.153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908D-491C-B7A6-B145E7FABC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składki na ubezpieczenia emerytalne i rentowe od świadczeń pielęgnacyjnych i specjalnych zasiłków opiekuńczych</c:v>
                </c:pt>
                <c:pt idx="1">
                  <c:v>specjalne zasiłki opiekuńcze</c:v>
                </c:pt>
                <c:pt idx="2">
                  <c:v>świadczenia pielęgnacyjne</c:v>
                </c:pt>
                <c:pt idx="3">
                  <c:v>zasiłki pielęgnacyjne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60049</c:v>
                </c:pt>
                <c:pt idx="1">
                  <c:v>34880</c:v>
                </c:pt>
                <c:pt idx="2">
                  <c:v>389877</c:v>
                </c:pt>
                <c:pt idx="3">
                  <c:v>160153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08D-491C-B7A6-B145E7FABC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5184512"/>
        <c:axId val="155235456"/>
        <c:axId val="0"/>
      </c:bar3DChart>
      <c:catAx>
        <c:axId val="15518451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pl-PL"/>
          </a:p>
        </c:txPr>
        <c:crossAx val="155235456"/>
        <c:crosses val="autoZero"/>
        <c:auto val="1"/>
        <c:lblAlgn val="ctr"/>
        <c:lblOffset val="100"/>
        <c:noMultiLvlLbl val="0"/>
      </c:catAx>
      <c:valAx>
        <c:axId val="15523545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pl-PL"/>
          </a:p>
        </c:txPr>
        <c:crossAx val="15518451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0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340745636800018E-2"/>
                  <c:y val="-7.506316262791085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33.273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99E-4834-BA81-1D6CEF98C6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</c:f>
              <c:strCache>
                <c:ptCount val="1"/>
                <c:pt idx="0">
                  <c:v>kwota w złotych</c:v>
                </c:pt>
              </c:strCache>
            </c:strRef>
          </c:cat>
          <c:val>
            <c:numRef>
              <c:f>Arkusz1!$B$2</c:f>
              <c:numCache>
                <c:formatCode>General</c:formatCode>
                <c:ptCount val="1"/>
                <c:pt idx="0">
                  <c:v>33273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9E-4834-BA81-1D6CEF98C66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340745636800018E-2"/>
                  <c:y val="-6.640202847853653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49.276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999E-4834-BA81-1D6CEF98C6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</c:f>
              <c:strCache>
                <c:ptCount val="1"/>
                <c:pt idx="0">
                  <c:v>kwota w złotych</c:v>
                </c:pt>
              </c:strCache>
            </c:strRef>
          </c:cat>
          <c:val>
            <c:numRef>
              <c:f>Arkusz1!$C$2</c:f>
              <c:numCache>
                <c:formatCode>General</c:formatCode>
                <c:ptCount val="1"/>
                <c:pt idx="0">
                  <c:v>49276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99E-4834-BA81-1D6CEF98C661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163796344355573E-2"/>
                  <c:y val="-7.217611791145273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54.727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999E-4834-BA81-1D6CEF98C6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</c:f>
              <c:strCache>
                <c:ptCount val="1"/>
                <c:pt idx="0">
                  <c:v>kwota w złotych</c:v>
                </c:pt>
              </c:strCache>
            </c:strRef>
          </c:cat>
          <c:val>
            <c:numRef>
              <c:f>Arkusz1!$D$2</c:f>
              <c:numCache>
                <c:formatCode>General</c:formatCode>
                <c:ptCount val="1"/>
                <c:pt idx="0">
                  <c:v>54727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99E-4834-BA81-1D6CEF98C6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5275264"/>
        <c:axId val="155276800"/>
        <c:axId val="0"/>
      </c:bar3DChart>
      <c:catAx>
        <c:axId val="1552752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55276800"/>
        <c:crosses val="autoZero"/>
        <c:auto val="1"/>
        <c:lblAlgn val="ctr"/>
        <c:lblOffset val="100"/>
        <c:noMultiLvlLbl val="0"/>
      </c:catAx>
      <c:valAx>
        <c:axId val="155276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5527526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464097651267152E-2"/>
                  <c:y val="-7.317966448910107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63.745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56D-48F2-8AE9-183AFE6AC0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</c:f>
              <c:strCache>
                <c:ptCount val="1"/>
                <c:pt idx="0">
                  <c:v>kwota w złotych</c:v>
                </c:pt>
              </c:strCache>
            </c:strRef>
          </c:cat>
          <c:val>
            <c:numRef>
              <c:f>Arkusz1!$B$2</c:f>
              <c:numCache>
                <c:formatCode>General</c:formatCode>
                <c:ptCount val="1"/>
                <c:pt idx="0">
                  <c:v>63745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6D-48F2-8AE9-183AFE6AC02E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2157752641543254E-2"/>
                  <c:y val="-6.732529132997301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51.832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56D-48F2-8AE9-183AFE6AC0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</c:f>
              <c:strCache>
                <c:ptCount val="1"/>
                <c:pt idx="0">
                  <c:v>kwota w złotych</c:v>
                </c:pt>
              </c:strCache>
            </c:strRef>
          </c:cat>
          <c:val>
            <c:numRef>
              <c:f>Arkusz1!$C$2</c:f>
              <c:numCache>
                <c:formatCode>General</c:formatCode>
                <c:ptCount val="1"/>
                <c:pt idx="0">
                  <c:v>51832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56D-48F2-8AE9-183AFE6AC02E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0696146476900738E-2"/>
                  <c:y val="-6.439810475040898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50.709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856D-48F2-8AE9-183AFE6AC0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</c:f>
              <c:strCache>
                <c:ptCount val="1"/>
                <c:pt idx="0">
                  <c:v>kwota w złotych</c:v>
                </c:pt>
              </c:strCache>
            </c:strRef>
          </c:cat>
          <c:val>
            <c:numRef>
              <c:f>Arkusz1!$D$2</c:f>
              <c:numCache>
                <c:formatCode>General</c:formatCode>
                <c:ptCount val="1"/>
                <c:pt idx="0">
                  <c:v>50709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56D-48F2-8AE9-183AFE6AC0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5378048"/>
        <c:axId val="155379584"/>
        <c:axId val="0"/>
      </c:bar3DChart>
      <c:catAx>
        <c:axId val="155378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55379584"/>
        <c:crosses val="autoZero"/>
        <c:auto val="1"/>
        <c:lblAlgn val="ctr"/>
        <c:lblOffset val="100"/>
        <c:noMultiLvlLbl val="0"/>
      </c:catAx>
      <c:valAx>
        <c:axId val="1553795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5537804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693770086438378E-2"/>
                  <c:y val="-2.70982342999160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0AE-4A93-9657-FCC1438F3BAA}"/>
                </c:ext>
              </c:extLst>
            </c:dLbl>
            <c:dLbl>
              <c:idx val="1"/>
              <c:layout>
                <c:manualLayout>
                  <c:x val="1.3155491347243168E-2"/>
                  <c:y val="-3.6130979066554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AE-4A93-9657-FCC1438F3B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liczba rodzin</c:v>
                </c:pt>
                <c:pt idx="1">
                  <c:v>liczba osób w rodzinach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91</c:v>
                </c:pt>
                <c:pt idx="1">
                  <c:v>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AE-4A93-9657-FCC1438F3BAA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078933868852757E-2"/>
                  <c:y val="-3.6130979066554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AE-4A93-9657-FCC1438F3BAA}"/>
                </c:ext>
              </c:extLst>
            </c:dLbl>
            <c:dLbl>
              <c:idx val="1"/>
              <c:layout>
                <c:manualLayout>
                  <c:x val="1.7540655129657561E-2"/>
                  <c:y val="-3.0109149222128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0AE-4A93-9657-FCC1438F3B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liczba rodzin</c:v>
                </c:pt>
                <c:pt idx="1">
                  <c:v>liczba osób w rodzinach</c:v>
                </c:pt>
              </c:strCache>
            </c:strRef>
          </c:cat>
          <c:val>
            <c:numRef>
              <c:f>Arkusz1!$C$2:$C$3</c:f>
              <c:numCache>
                <c:formatCode>General</c:formatCode>
                <c:ptCount val="2"/>
                <c:pt idx="0">
                  <c:v>88</c:v>
                </c:pt>
                <c:pt idx="1">
                  <c:v>212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0AE-4A93-9657-FCC1438F3BAA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6310982694486337E-2"/>
                  <c:y val="-2.40873193777031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0AE-4A93-9657-FCC1438F3BAA}"/>
                </c:ext>
              </c:extLst>
            </c:dLbl>
            <c:dLbl>
              <c:idx val="1"/>
              <c:layout>
                <c:manualLayout>
                  <c:x val="2.1925818912071952E-2"/>
                  <c:y val="-3.0109149222128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AE-4A93-9657-FCC1438F3B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liczba rodzin</c:v>
                </c:pt>
                <c:pt idx="1">
                  <c:v>liczba osób w rodzinach</c:v>
                </c:pt>
              </c:strCache>
            </c:strRef>
          </c:cat>
          <c:val>
            <c:numRef>
              <c:f>Arkusz1!$D$2:$D$3</c:f>
              <c:numCache>
                <c:formatCode>General</c:formatCode>
                <c:ptCount val="2"/>
                <c:pt idx="0">
                  <c:v>87</c:v>
                </c:pt>
                <c:pt idx="1">
                  <c:v>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AE-4A93-9657-FCC1438F3B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4847872"/>
        <c:axId val="155328896"/>
        <c:axId val="0"/>
      </c:bar3DChart>
      <c:catAx>
        <c:axId val="154847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55328896"/>
        <c:crosses val="autoZero"/>
        <c:auto val="1"/>
        <c:lblAlgn val="ctr"/>
        <c:lblOffset val="100"/>
        <c:noMultiLvlLbl val="0"/>
      </c:catAx>
      <c:valAx>
        <c:axId val="155328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5484787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-5.9292202830222391E-3"/>
                  <c:y val="-5.221252717169162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5DD-4E9A-B183-5C70E6C79F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Arkusz1!$A$2:$A$8</c:f>
              <c:strCache>
                <c:ptCount val="7"/>
                <c:pt idx="0">
                  <c:v>ubóstwo</c:v>
                </c:pt>
                <c:pt idx="1">
                  <c:v>niepełnosprawność</c:v>
                </c:pt>
                <c:pt idx="2">
                  <c:v>długotrwała lub ciężka choroba</c:v>
                </c:pt>
                <c:pt idx="3">
                  <c:v>bezrobocie</c:v>
                </c:pt>
                <c:pt idx="4">
                  <c:v>potrzeba ochrony macierzyństwa</c:v>
                </c:pt>
                <c:pt idx="5">
                  <c:v>alkoholizm</c:v>
                </c:pt>
                <c:pt idx="6">
                  <c:v>bezradność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30</c:v>
                </c:pt>
                <c:pt idx="1">
                  <c:v>22</c:v>
                </c:pt>
                <c:pt idx="2">
                  <c:v>22</c:v>
                </c:pt>
                <c:pt idx="3">
                  <c:v>14</c:v>
                </c:pt>
                <c:pt idx="4">
                  <c:v>12</c:v>
                </c:pt>
                <c:pt idx="5">
                  <c:v>10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DD-4E9A-B183-5C70E6C79FDF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Arkusz1!$A$2:$A$8</c:f>
              <c:strCache>
                <c:ptCount val="7"/>
                <c:pt idx="0">
                  <c:v>ubóstwo</c:v>
                </c:pt>
                <c:pt idx="1">
                  <c:v>niepełnosprawność</c:v>
                </c:pt>
                <c:pt idx="2">
                  <c:v>długotrwała lub ciężka choroba</c:v>
                </c:pt>
                <c:pt idx="3">
                  <c:v>bezrobocie</c:v>
                </c:pt>
                <c:pt idx="4">
                  <c:v>potrzeba ochrony macierzyństwa</c:v>
                </c:pt>
                <c:pt idx="5">
                  <c:v>alkoholizm</c:v>
                </c:pt>
                <c:pt idx="6">
                  <c:v>bezradność</c:v>
                </c:pt>
              </c:strCache>
            </c:strRef>
          </c:cat>
          <c:val>
            <c:numRef>
              <c:f>Arkusz1!$C$2:$C$8</c:f>
              <c:numCache>
                <c:formatCode>General</c:formatCode>
                <c:ptCount val="7"/>
                <c:pt idx="0">
                  <c:v>36</c:v>
                </c:pt>
                <c:pt idx="1">
                  <c:v>20</c:v>
                </c:pt>
                <c:pt idx="2">
                  <c:v>24</c:v>
                </c:pt>
                <c:pt idx="3">
                  <c:v>16</c:v>
                </c:pt>
                <c:pt idx="4">
                  <c:v>11</c:v>
                </c:pt>
                <c:pt idx="5">
                  <c:v>6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DD-4E9A-B183-5C70E6C79FDF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2023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4.44691521226667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DD-4E9A-B183-5C70E6C79F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Arkusz1!$A$2:$A$8</c:f>
              <c:strCache>
                <c:ptCount val="7"/>
                <c:pt idx="0">
                  <c:v>ubóstwo</c:v>
                </c:pt>
                <c:pt idx="1">
                  <c:v>niepełnosprawność</c:v>
                </c:pt>
                <c:pt idx="2">
                  <c:v>długotrwała lub ciężka choroba</c:v>
                </c:pt>
                <c:pt idx="3">
                  <c:v>bezrobocie</c:v>
                </c:pt>
                <c:pt idx="4">
                  <c:v>potrzeba ochrony macierzyństwa</c:v>
                </c:pt>
                <c:pt idx="5">
                  <c:v>alkoholizm</c:v>
                </c:pt>
                <c:pt idx="6">
                  <c:v>bezradność</c:v>
                </c:pt>
              </c:strCache>
            </c:strRef>
          </c:cat>
          <c:val>
            <c:numRef>
              <c:f>Arkusz1!$D$2:$D$8</c:f>
              <c:numCache>
                <c:formatCode>General</c:formatCode>
                <c:ptCount val="7"/>
                <c:pt idx="0">
                  <c:v>34</c:v>
                </c:pt>
                <c:pt idx="1">
                  <c:v>23</c:v>
                </c:pt>
                <c:pt idx="2">
                  <c:v>20</c:v>
                </c:pt>
                <c:pt idx="3">
                  <c:v>15</c:v>
                </c:pt>
                <c:pt idx="4">
                  <c:v>10</c:v>
                </c:pt>
                <c:pt idx="5">
                  <c:v>7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DD-4E9A-B183-5C70E6C79F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1689856"/>
        <c:axId val="151712128"/>
      </c:barChart>
      <c:catAx>
        <c:axId val="1516898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51712128"/>
        <c:crosses val="autoZero"/>
        <c:auto val="1"/>
        <c:lblAlgn val="ctr"/>
        <c:lblOffset val="100"/>
        <c:noMultiLvlLbl val="0"/>
      </c:catAx>
      <c:valAx>
        <c:axId val="1517121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5168985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617212608047958E-3"/>
                  <c:y val="-8.90538137471041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27D-405C-9F9E-BE8371B06808}"/>
                </c:ext>
              </c:extLst>
            </c:dLbl>
            <c:dLbl>
              <c:idx val="1"/>
              <c:layout>
                <c:manualLayout>
                  <c:x val="0"/>
                  <c:y val="-8.90538137471041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27D-405C-9F9E-BE8371B06808}"/>
                </c:ext>
              </c:extLst>
            </c:dLbl>
            <c:dLbl>
              <c:idx val="2"/>
              <c:layout>
                <c:manualLayout>
                  <c:x val="7.3086063040239914E-3"/>
                  <c:y val="-1.1873841832947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27D-405C-9F9E-BE8371B06808}"/>
                </c:ext>
              </c:extLst>
            </c:dLbl>
            <c:dLbl>
              <c:idx val="3"/>
              <c:layout>
                <c:manualLayout>
                  <c:x val="0"/>
                  <c:y val="-8.90538137471041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27D-405C-9F9E-BE8371B068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liczba rodzin</c:v>
                </c:pt>
                <c:pt idx="1">
                  <c:v>liczba osób w rodzinach</c:v>
                </c:pt>
                <c:pt idx="2">
                  <c:v>liczba osób, którym przyznano świadczenie</c:v>
                </c:pt>
                <c:pt idx="3">
                  <c:v>liczba osób długotrwale korzystających z pomocy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92</c:v>
                </c:pt>
                <c:pt idx="1">
                  <c:v>219</c:v>
                </c:pt>
                <c:pt idx="2">
                  <c:v>80</c:v>
                </c:pt>
                <c:pt idx="3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7D-405C-9F9E-BE8371B06808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7703275648287771E-3"/>
                  <c:y val="-2.96846045823674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27D-405C-9F9E-BE8371B06808}"/>
                </c:ext>
              </c:extLst>
            </c:dLbl>
            <c:dLbl>
              <c:idx val="1"/>
              <c:layout>
                <c:manualLayout>
                  <c:x val="5.8468850432191874E-3"/>
                  <c:y val="-1.4842302291184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27D-405C-9F9E-BE8371B06808}"/>
                </c:ext>
              </c:extLst>
            </c:dLbl>
            <c:dLbl>
              <c:idx val="2"/>
              <c:layout>
                <c:manualLayout>
                  <c:x val="7.3086063040239914E-3"/>
                  <c:y val="-8.90538137471041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27D-405C-9F9E-BE8371B06808}"/>
                </c:ext>
              </c:extLst>
            </c:dLbl>
            <c:dLbl>
              <c:idx val="3"/>
              <c:layout>
                <c:manualLayout>
                  <c:x val="7.3086063040239914E-3"/>
                  <c:y val="-8.90538137471041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27D-405C-9F9E-BE8371B068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liczba rodzin</c:v>
                </c:pt>
                <c:pt idx="1">
                  <c:v>liczba osób w rodzinach</c:v>
                </c:pt>
                <c:pt idx="2">
                  <c:v>liczba osób, którym przyznano świadczenie</c:v>
                </c:pt>
                <c:pt idx="3">
                  <c:v>liczba osób długotrwale korzystających z pomocy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88</c:v>
                </c:pt>
                <c:pt idx="1">
                  <c:v>212</c:v>
                </c:pt>
                <c:pt idx="2">
                  <c:v>71</c:v>
                </c:pt>
                <c:pt idx="3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27D-405C-9F9E-BE8371B06808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7703275648287771E-3"/>
                  <c:y val="-5.93692091647361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27D-405C-9F9E-BE8371B06808}"/>
                </c:ext>
              </c:extLst>
            </c:dLbl>
            <c:dLbl>
              <c:idx val="1"/>
              <c:layout>
                <c:manualLayout>
                  <c:x val="5.8468850432191874E-3"/>
                  <c:y val="-1.1873841832947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27D-405C-9F9E-BE8371B06808}"/>
                </c:ext>
              </c:extLst>
            </c:dLbl>
            <c:dLbl>
              <c:idx val="2"/>
              <c:layout>
                <c:manualLayout>
                  <c:x val="1.4617212608047948E-2"/>
                  <c:y val="-8.90538137471041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27D-405C-9F9E-BE8371B06808}"/>
                </c:ext>
              </c:extLst>
            </c:dLbl>
            <c:dLbl>
              <c:idx val="3"/>
              <c:layout>
                <c:manualLayout>
                  <c:x val="7.3086063040239914E-3"/>
                  <c:y val="-1.4842302291184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27D-405C-9F9E-BE8371B068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liczba rodzin</c:v>
                </c:pt>
                <c:pt idx="1">
                  <c:v>liczba osób w rodzinach</c:v>
                </c:pt>
                <c:pt idx="2">
                  <c:v>liczba osób, którym przyznano świadczenie</c:v>
                </c:pt>
                <c:pt idx="3">
                  <c:v>liczba osób długotrwale korzystających z pomocy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87</c:v>
                </c:pt>
                <c:pt idx="1">
                  <c:v>208</c:v>
                </c:pt>
                <c:pt idx="2">
                  <c:v>70</c:v>
                </c:pt>
                <c:pt idx="3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27D-405C-9F9E-BE8371B068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2976384"/>
        <c:axId val="152986368"/>
        <c:axId val="0"/>
      </c:bar3DChart>
      <c:catAx>
        <c:axId val="152976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52986368"/>
        <c:crosses val="autoZero"/>
        <c:auto val="1"/>
        <c:lblAlgn val="ctr"/>
        <c:lblOffset val="100"/>
        <c:noMultiLvlLbl val="0"/>
      </c:catAx>
      <c:valAx>
        <c:axId val="1529863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5297638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693770086438389E-2"/>
                  <c:y val="-4.09806121138966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31C-4864-809E-E52F80252790}"/>
                </c:ext>
              </c:extLst>
            </c:dLbl>
            <c:dLbl>
              <c:idx val="1"/>
              <c:layout>
                <c:manualLayout>
                  <c:x val="0"/>
                  <c:y val="-3.219905237520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31C-4864-809E-E52F802527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liczba rodzin, z którymi przeprowadzono wywiad</c:v>
                </c:pt>
                <c:pt idx="1">
                  <c:v>liczba przeprowadzonych wywiadów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53</c:v>
                </c:pt>
                <c:pt idx="1">
                  <c:v>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1C-4864-809E-E52F80252790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155491347243175E-2"/>
                  <c:y val="-2.6344679216076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31C-4864-809E-E52F80252790}"/>
                </c:ext>
              </c:extLst>
            </c:dLbl>
            <c:dLbl>
              <c:idx val="1"/>
              <c:layout>
                <c:manualLayout>
                  <c:x val="1.1693770086438389E-2"/>
                  <c:y val="-3.8053425534332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31C-4864-809E-E52F802527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liczba rodzin, z którymi przeprowadzono wywiad</c:v>
                </c:pt>
                <c:pt idx="1">
                  <c:v>liczba przeprowadzonych wywiadów</c:v>
                </c:pt>
              </c:strCache>
            </c:strRef>
          </c:cat>
          <c:val>
            <c:numRef>
              <c:f>Arkusz1!$C$2:$C$3</c:f>
              <c:numCache>
                <c:formatCode>General</c:formatCode>
                <c:ptCount val="2"/>
                <c:pt idx="0">
                  <c:v>55</c:v>
                </c:pt>
                <c:pt idx="1">
                  <c:v>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31C-4864-809E-E52F80252790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0696146476900766E-2"/>
                  <c:y val="-2.92718657956404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31C-4864-809E-E52F80252790}"/>
                </c:ext>
              </c:extLst>
            </c:dLbl>
            <c:dLbl>
              <c:idx val="1"/>
              <c:layout>
                <c:manualLayout>
                  <c:x val="2.3387540172876756E-2"/>
                  <c:y val="-3.51262389547685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31C-4864-809E-E52F802527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liczba rodzin, z którymi przeprowadzono wywiad</c:v>
                </c:pt>
                <c:pt idx="1">
                  <c:v>liczba przeprowadzonych wywiadów</c:v>
                </c:pt>
              </c:strCache>
            </c:strRef>
          </c:cat>
          <c:val>
            <c:numRef>
              <c:f>Arkusz1!$D$2:$D$3</c:f>
              <c:numCache>
                <c:formatCode>General</c:formatCode>
                <c:ptCount val="2"/>
                <c:pt idx="0">
                  <c:v>54</c:v>
                </c:pt>
                <c:pt idx="1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31C-4864-809E-E52F802527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3235456"/>
        <c:axId val="153236992"/>
        <c:axId val="0"/>
      </c:bar3DChart>
      <c:catAx>
        <c:axId val="1532354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53236992"/>
        <c:crosses val="autoZero"/>
        <c:auto val="1"/>
        <c:lblAlgn val="ctr"/>
        <c:lblOffset val="100"/>
        <c:noMultiLvlLbl val="0"/>
      </c:catAx>
      <c:valAx>
        <c:axId val="153236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5323545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liczba osób ogółem</c:v>
                </c:pt>
                <c:pt idx="1">
                  <c:v>liczba rodzin</c:v>
                </c:pt>
                <c:pt idx="2">
                  <c:v>liczba osób w rodzinach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40</c:v>
                </c:pt>
                <c:pt idx="1">
                  <c:v>40</c:v>
                </c:pt>
                <c:pt idx="2">
                  <c:v>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11-4659-A638-36EC81C4ECBE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liczba osób ogółem</c:v>
                </c:pt>
                <c:pt idx="1">
                  <c:v>liczba rodzin</c:v>
                </c:pt>
                <c:pt idx="2">
                  <c:v>liczba osób w rodzinach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31</c:v>
                </c:pt>
                <c:pt idx="1">
                  <c:v>31</c:v>
                </c:pt>
                <c:pt idx="2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11-4659-A638-36EC81C4ECBE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liczba osób ogółem</c:v>
                </c:pt>
                <c:pt idx="1">
                  <c:v>liczba rodzin</c:v>
                </c:pt>
                <c:pt idx="2">
                  <c:v>liczba osób w rodzinach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29</c:v>
                </c:pt>
                <c:pt idx="1">
                  <c:v>29</c:v>
                </c:pt>
                <c:pt idx="2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11-4659-A638-36EC81C4EC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329664"/>
        <c:axId val="153331200"/>
      </c:barChart>
      <c:catAx>
        <c:axId val="153329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53331200"/>
        <c:crosses val="autoZero"/>
        <c:auto val="1"/>
        <c:lblAlgn val="ctr"/>
        <c:lblOffset val="100"/>
        <c:noMultiLvlLbl val="0"/>
      </c:catAx>
      <c:valAx>
        <c:axId val="1533312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5332966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2.847988927377854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49.581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D1E-47F5-AE72-A23AF3F96946}"/>
                </c:ext>
              </c:extLst>
            </c:dLbl>
            <c:dLbl>
              <c:idx val="1"/>
              <c:layout>
                <c:manualLayout>
                  <c:x val="1.4719412076547422E-3"/>
                  <c:y val="-5.69597785475569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6.166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D1E-47F5-AE72-A23AF3F96946}"/>
                </c:ext>
              </c:extLst>
            </c:dLbl>
            <c:dLbl>
              <c:idx val="2"/>
              <c:layout>
                <c:manualLayout>
                  <c:x val="-5.8877648306189705E-3"/>
                  <c:y val="-1.708793356426711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26.339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6D1E-47F5-AE72-A23AF3F969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zasiłek stały</c:v>
                </c:pt>
                <c:pt idx="1">
                  <c:v>zasiłek okresowy</c:v>
                </c:pt>
                <c:pt idx="2">
                  <c:v>zasiłek celowy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49581</c:v>
                </c:pt>
                <c:pt idx="1">
                  <c:v>6166</c:v>
                </c:pt>
                <c:pt idx="2">
                  <c:v>26339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1E-47F5-AE72-A23AF3F96946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1.99359224916449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61.003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6D1E-47F5-AE72-A23AF3F96946}"/>
                </c:ext>
              </c:extLst>
            </c:dLbl>
            <c:dLbl>
              <c:idx val="1"/>
              <c:layout>
                <c:manualLayout>
                  <c:x val="1.4719412076546875E-3"/>
                  <c:y val="-1.423994463688925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11.875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6D1E-47F5-AE72-A23AF3F96946}"/>
                </c:ext>
              </c:extLst>
            </c:dLbl>
            <c:dLbl>
              <c:idx val="2"/>
              <c:layout>
                <c:manualLayout>
                  <c:x val="1.0303588453583215E-2"/>
                  <c:y val="-1.139195570951142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18.836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6D1E-47F5-AE72-A23AF3F969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zasiłek stały</c:v>
                </c:pt>
                <c:pt idx="1">
                  <c:v>zasiłek okresowy</c:v>
                </c:pt>
                <c:pt idx="2">
                  <c:v>zasiłek celowy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61003</c:v>
                </c:pt>
                <c:pt idx="1">
                  <c:v>11875</c:v>
                </c:pt>
                <c:pt idx="2">
                  <c:v>18836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D1E-47F5-AE72-A23AF3F96946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8316472459284735E-3"/>
                  <c:y val="-1.423994463688925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76.505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6D1E-47F5-AE72-A23AF3F96946}"/>
                </c:ext>
              </c:extLst>
            </c:dLbl>
            <c:dLbl>
              <c:idx val="1"/>
              <c:layout>
                <c:manualLayout>
                  <c:x val="2.3551059322475889E-2"/>
                  <c:y val="-1.708793356426711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11.800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6D1E-47F5-AE72-A23AF3F96946}"/>
                </c:ext>
              </c:extLst>
            </c:dLbl>
            <c:dLbl>
              <c:idx val="2"/>
              <c:layout>
                <c:manualLayout>
                  <c:x val="1.1775529661237977E-2"/>
                  <c:y val="-8.543966782133555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11.048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6D1E-47F5-AE72-A23AF3F969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zasiłek stały</c:v>
                </c:pt>
                <c:pt idx="1">
                  <c:v>zasiłek okresowy</c:v>
                </c:pt>
                <c:pt idx="2">
                  <c:v>zasiłek celowy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76505</c:v>
                </c:pt>
                <c:pt idx="1">
                  <c:v>11800</c:v>
                </c:pt>
                <c:pt idx="2">
                  <c:v>11048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D1E-47F5-AE72-A23AF3F969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3186688"/>
        <c:axId val="153188224"/>
        <c:axId val="0"/>
      </c:bar3DChart>
      <c:catAx>
        <c:axId val="153186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53188224"/>
        <c:crosses val="autoZero"/>
        <c:auto val="1"/>
        <c:lblAlgn val="ctr"/>
        <c:lblOffset val="100"/>
        <c:noMultiLvlLbl val="0"/>
      </c:catAx>
      <c:valAx>
        <c:axId val="1531882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5318668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liczba osób ogółem</c:v>
                </c:pt>
                <c:pt idx="1">
                  <c:v>liczba rodzin</c:v>
                </c:pt>
                <c:pt idx="2">
                  <c:v>liczba osób w rodzinach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40</c:v>
                </c:pt>
                <c:pt idx="1">
                  <c:v>21</c:v>
                </c:pt>
                <c:pt idx="2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DE-4234-A734-97A8A9F4407F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liczba osób ogółem</c:v>
                </c:pt>
                <c:pt idx="1">
                  <c:v>liczba rodzin</c:v>
                </c:pt>
                <c:pt idx="2">
                  <c:v>liczba osób w rodzinach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42</c:v>
                </c:pt>
                <c:pt idx="1">
                  <c:v>23</c:v>
                </c:pt>
                <c:pt idx="2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DE-4234-A734-97A8A9F4407F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liczba osób ogółem</c:v>
                </c:pt>
                <c:pt idx="1">
                  <c:v>liczba rodzin</c:v>
                </c:pt>
                <c:pt idx="2">
                  <c:v>liczba osób w rodzinach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42</c:v>
                </c:pt>
                <c:pt idx="1">
                  <c:v>24</c:v>
                </c:pt>
                <c:pt idx="2">
                  <c:v>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DE-4234-A734-97A8A9F440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428352"/>
        <c:axId val="153429888"/>
      </c:barChart>
      <c:catAx>
        <c:axId val="1534283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53429888"/>
        <c:crosses val="autoZero"/>
        <c:auto val="1"/>
        <c:lblAlgn val="ctr"/>
        <c:lblOffset val="100"/>
        <c:noMultiLvlLbl val="0"/>
      </c:catAx>
      <c:valAx>
        <c:axId val="1534298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5342835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2.247980578863854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17.813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5A97-4264-A489-5E6FF8289774}"/>
                </c:ext>
              </c:extLst>
            </c:dLbl>
            <c:dLbl>
              <c:idx val="1"/>
              <c:layout>
                <c:manualLayout>
                  <c:x val="5.8065690126729574E-3"/>
                  <c:y val="-4.495961157727699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7.170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5A97-4264-A489-5E6FF82897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koszt posiłków</c:v>
                </c:pt>
                <c:pt idx="1">
                  <c:v>koszt posiłków - program osłonowy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17813</c:v>
                </c:pt>
                <c:pt idx="1">
                  <c:v>7170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97-4264-A489-5E6FF8289774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9032845063364813E-3"/>
                  <c:y val="-2.809975723579811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20.166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5A97-4264-A489-5E6FF8289774}"/>
                </c:ext>
              </c:extLst>
            </c:dLbl>
            <c:dLbl>
              <c:idx val="1"/>
              <c:layout>
                <c:manualLayout>
                  <c:x val="7.2582112658411977E-3"/>
                  <c:y val="-4.214963585369717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11.327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5A97-4264-A489-5E6FF82897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koszt posiłków</c:v>
                </c:pt>
                <c:pt idx="1">
                  <c:v>koszt posiłków - program osłonowy</c:v>
                </c:pt>
              </c:strCache>
            </c:strRef>
          </c:cat>
          <c:val>
            <c:numRef>
              <c:f>Arkusz1!$C$2:$C$3</c:f>
              <c:numCache>
                <c:formatCode>General</c:formatCode>
                <c:ptCount val="2"/>
                <c:pt idx="0">
                  <c:v>20166</c:v>
                </c:pt>
                <c:pt idx="1">
                  <c:v>11327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A97-4264-A489-5E6FF8289774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2582112658411977E-3"/>
                  <c:y val="-3.090973295937797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29.282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5A97-4264-A489-5E6FF8289774}"/>
                </c:ext>
              </c:extLst>
            </c:dLbl>
            <c:dLbl>
              <c:idx val="1"/>
              <c:layout>
                <c:manualLayout>
                  <c:x val="1.1613138025345903E-2"/>
                  <c:y val="-3.371970868295777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14.808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5A97-4264-A489-5E6FF82897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koszt posiłków</c:v>
                </c:pt>
                <c:pt idx="1">
                  <c:v>koszt posiłków - program osłonowy</c:v>
                </c:pt>
              </c:strCache>
            </c:strRef>
          </c:cat>
          <c:val>
            <c:numRef>
              <c:f>Arkusz1!$D$2:$D$3</c:f>
              <c:numCache>
                <c:formatCode>General</c:formatCode>
                <c:ptCount val="2"/>
                <c:pt idx="0">
                  <c:v>29282</c:v>
                </c:pt>
                <c:pt idx="1">
                  <c:v>14808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A97-4264-A489-5E6FF82897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3486080"/>
        <c:axId val="153487616"/>
        <c:axId val="0"/>
      </c:bar3DChart>
      <c:catAx>
        <c:axId val="153486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53487616"/>
        <c:crosses val="autoZero"/>
        <c:auto val="1"/>
        <c:lblAlgn val="ctr"/>
        <c:lblOffset val="100"/>
        <c:noMultiLvlLbl val="0"/>
      </c:catAx>
      <c:valAx>
        <c:axId val="153487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5348608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13661-F0C4-442F-9350-BA2CC7B4C0CD}" type="datetimeFigureOut">
              <a:rPr lang="pl-PL" smtClean="0"/>
              <a:pPr/>
              <a:t>29.04.2024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E169F-372A-46C3-B3DF-6138F6364E4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E169F-372A-46C3-B3DF-6138F6364E49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F6ED35F-76B1-4A19-9CB3-0C0E6D0F6242}" type="datetimeFigureOut">
              <a:rPr lang="pl-PL" smtClean="0"/>
              <a:pPr/>
              <a:t>29.04.2024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D35F-76B1-4A19-9CB3-0C0E6D0F6242}" type="datetimeFigureOut">
              <a:rPr lang="pl-PL" smtClean="0"/>
              <a:pPr/>
              <a:t>29.04.2024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D35F-76B1-4A19-9CB3-0C0E6D0F6242}" type="datetimeFigureOut">
              <a:rPr lang="pl-PL" smtClean="0"/>
              <a:pPr/>
              <a:t>29.04.2024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F6ED35F-76B1-4A19-9CB3-0C0E6D0F6242}" type="datetimeFigureOut">
              <a:rPr lang="pl-PL" smtClean="0"/>
              <a:pPr/>
              <a:t>29.04.2024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F6ED35F-76B1-4A19-9CB3-0C0E6D0F6242}" type="datetimeFigureOut">
              <a:rPr lang="pl-PL" smtClean="0"/>
              <a:pPr/>
              <a:t>29.04.2024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D35F-76B1-4A19-9CB3-0C0E6D0F6242}" type="datetimeFigureOut">
              <a:rPr lang="pl-PL" smtClean="0"/>
              <a:pPr/>
              <a:t>29.04.2024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D35F-76B1-4A19-9CB3-0C0E6D0F6242}" type="datetimeFigureOut">
              <a:rPr lang="pl-PL" smtClean="0"/>
              <a:pPr/>
              <a:t>29.04.2024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F6ED35F-76B1-4A19-9CB3-0C0E6D0F6242}" type="datetimeFigureOut">
              <a:rPr lang="pl-PL" smtClean="0"/>
              <a:pPr/>
              <a:t>29.04.2024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D35F-76B1-4A19-9CB3-0C0E6D0F6242}" type="datetimeFigureOut">
              <a:rPr lang="pl-PL" smtClean="0"/>
              <a:pPr/>
              <a:t>29.04.2024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F6ED35F-76B1-4A19-9CB3-0C0E6D0F6242}" type="datetimeFigureOut">
              <a:rPr lang="pl-PL" smtClean="0"/>
              <a:pPr/>
              <a:t>29.04.2024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F6ED35F-76B1-4A19-9CB3-0C0E6D0F6242}" type="datetimeFigureOut">
              <a:rPr lang="pl-PL" smtClean="0"/>
              <a:pPr/>
              <a:t>29.04.2024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F6ED35F-76B1-4A19-9CB3-0C0E6D0F6242}" type="datetimeFigureOut">
              <a:rPr lang="pl-PL" smtClean="0"/>
              <a:pPr/>
              <a:t>29.04.2024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42784" y="4751816"/>
            <a:ext cx="8458200" cy="1222375"/>
          </a:xfrm>
        </p:spPr>
        <p:txBody>
          <a:bodyPr>
            <a:normAutofit fontScale="90000"/>
          </a:bodyPr>
          <a:lstStyle/>
          <a:p>
            <a:pPr algn="r"/>
            <a:r>
              <a:rPr lang="pl-PL" sz="18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Opracowała:</a:t>
            </a:r>
            <a:br>
              <a:rPr lang="pl-PL" sz="18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8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mgr Bogusława Górska</a:t>
            </a:r>
            <a:br>
              <a:rPr lang="pl-PL" sz="18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8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Kierownik GOPS Przesmyki</a:t>
            </a:r>
            <a:br>
              <a:rPr lang="pl-PL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43424" y="1023880"/>
            <a:ext cx="8458200" cy="914400"/>
          </a:xfrm>
        </p:spPr>
        <p:txBody>
          <a:bodyPr>
            <a:noAutofit/>
          </a:bodyPr>
          <a:lstStyle/>
          <a:p>
            <a:pPr algn="r"/>
            <a:r>
              <a:rPr lang="pl-PL" sz="2400" b="1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Ocena zasobów pomocy społecznej </a:t>
            </a:r>
            <a:br>
              <a:rPr lang="pl-PL" sz="2400" b="1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400" b="1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za rok 2023 dla gminy Przesmyki  </a:t>
            </a:r>
            <a:br>
              <a:rPr lang="pl-PL" sz="2400" b="1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400" b="1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sprawozdanie z działalności </a:t>
            </a:r>
            <a:br>
              <a:rPr lang="pl-PL" sz="2400" b="1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400" b="1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Gminnego Ośrodka Pomocy Społecznej </a:t>
            </a:r>
            <a:br>
              <a:rPr lang="pl-PL" sz="2400" b="1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400" b="1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Przesmykach za 2023 rok</a:t>
            </a:r>
            <a:br>
              <a:rPr lang="pl-PL" sz="2400" b="1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400" b="1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oraz </a:t>
            </a:r>
            <a:br>
              <a:rPr lang="pl-PL" sz="2400" b="1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400" b="1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sprawozdanie z realizacji zadań z zakresu </a:t>
            </a:r>
            <a:br>
              <a:rPr lang="pl-PL" sz="2400" b="1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400" b="1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wspierania rodziny za 2023 rok</a:t>
            </a:r>
            <a:endParaRPr lang="pl-PL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82728"/>
            <a:ext cx="8686800" cy="841248"/>
          </a:xfrm>
        </p:spPr>
        <p:txBody>
          <a:bodyPr>
            <a:noAutofit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NAJWAŻNIEJSZE DZIAŁANIA PODEJMOWANE PRZEZ GMINNY OŚRODEK POMOCY SPOŁECZNEJ – ZASADY FUNKCJONOWANIA</a:t>
            </a:r>
            <a:endParaRPr lang="pl-PL" sz="2400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302912" y="1745416"/>
            <a:ext cx="4191000" cy="47244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oparciu o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ustawę z dnia   12 marca 2004 r. o pomocy społecznej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Diagnozowanie i ocena potrzeb jednostek, grup lub środowisk wymagających interwencji socjalnej;</a:t>
            </a:r>
          </a:p>
          <a:p>
            <a:pPr>
              <a:buFont typeface="Wingdings" pitchFamily="2" charset="2"/>
              <a:buChar char="Ø"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Udzielanie i organizowanie świadczeń pomocy społecznej w formie pieniężnej, rzeczowej i w formie usług;</a:t>
            </a:r>
          </a:p>
          <a:p>
            <a:pPr>
              <a:buFont typeface="Wingdings" pitchFamily="2" charset="2"/>
              <a:buChar char="Ø"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Organizowanie działalności w zakresie spraw opiekuńczo – wychowawczych;</a:t>
            </a:r>
          </a:p>
          <a:p>
            <a:pPr>
              <a:buFont typeface="Wingdings" pitchFamily="2" charset="2"/>
              <a:buChar char="Ø"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Współpraca i koordynacja działań prowadzonych przez instytucje, organizacje i osoby fizyczne na rzecz zaspokajania potrzeb osób wymagających pomocy.</a:t>
            </a:r>
          </a:p>
          <a:p>
            <a:pPr>
              <a:buNone/>
            </a:pPr>
            <a:endParaRPr lang="pl-PL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 podstawie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ustawy z dnia 9 czerwca 2011r. o wspieraniu rodziny i systemie pieczy zastępczej: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Prowadzenie pracy z rodziną w celu wzmocnienia jej roli i funkcji;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Pomoc w opiece i wychowaniu dziecka;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Rozwijanie umiejętności opiekuńczo-wychowawczych rodziny.</a:t>
            </a:r>
          </a:p>
          <a:p>
            <a:endParaRPr lang="pl-PL" dirty="0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2"/>
          </p:nvPr>
        </p:nvSpPr>
        <p:spPr>
          <a:xfrm>
            <a:off x="4632128" y="2226440"/>
            <a:ext cx="4343400" cy="47244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oparciu o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ustawę z dnia 28 listopada 2003 r. o świadczeniach rodzinnych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Przyznawanie i wypłacanie świadczeń rodzinnych wraz z dodatkami;</a:t>
            </a:r>
          </a:p>
          <a:p>
            <a:pPr>
              <a:buFont typeface="Wingdings" pitchFamily="2" charset="2"/>
              <a:buChar char="Ø"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Przyznawanie i wypłata świadczeń opiekuńczych i rodzicielskich.</a:t>
            </a:r>
          </a:p>
          <a:p>
            <a:pPr>
              <a:buFont typeface="Wingdings" pitchFamily="2" charset="2"/>
              <a:buChar char="Ø"/>
            </a:pPr>
            <a:endParaRPr lang="pl-PL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 podstawie ustawy z dnia 7 września 2007 r.  o pomocy osobom uprawnionym do alimentów</a:t>
            </a:r>
            <a:endParaRPr lang="pl-PL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Przyznawanie i wypłacanie świadczeń z funduszu alimentacyjnego;</a:t>
            </a:r>
          </a:p>
          <a:p>
            <a:pPr lvl="0">
              <a:buFont typeface="Wingdings" pitchFamily="2" charset="2"/>
              <a:buChar char="Ø"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Postępowanie wobec dłużników alimentacyjnych.</a:t>
            </a:r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02344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DANE O KORZYSTAJĄCYCH </a:t>
            </a:r>
            <a:b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Z POMOCY SPOŁECZNEJ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Prawo do świadczeń z pomocy społecznej przysługuje osobom i rodzinom, które przy pomocy własnych środków, zasobów i możliwości nie są w stanie przezwyciężyć trudności i zaspokoić swoich podstawowych potrzeb życiowych. Najczęstszymi dysfunkcjami występującymi w rodzinach korzystających z pomocy  w 2023 r. były: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ubóstwo – 34 rodziny, 79 osób (39,0% rodzin objętych pomocą),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niepełnosprawność – 23 rodziny, 54 osoby (26,4%),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długotrwała lub ciężka choroba – 20 rodzin, 54 osoby (22,9%),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bezrobocie – 15 rodzin, 24 osoby (17,2%),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potrzeba ochrony macierzyństwa, w tym wielodzietności – 10 rodzin, 57 osób (11,5%)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alkoholizm – 7 rodzin, 14 osób (8,0%),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bezradność w sprawach opiekuńczo-wychowawczych i prowadzenia gosp. domowego – 5 rodzin, 12 osób (5,7%).</a:t>
            </a:r>
          </a:p>
          <a:p>
            <a:pPr algn="just"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Dane za rok 2023 w porównaniu z danymi w latach poprzednich wskazują na utrzymujący się wysoki wskaźnik rodzin korzystających z powodu ubóstwa, niepełnosprawności i długotrwałej lub ciężkiej choroby. Liczba rodzin korzystających z pomocy z powodu bezrobocia, alkoholizmu i potrzeby ochrony macierzyństwa w tym wielodzietności utrzymuje się na podobnym poziomie.</a:t>
            </a:r>
            <a:endParaRPr lang="pl-PL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02912" y="362472"/>
            <a:ext cx="8686800" cy="841248"/>
          </a:xfrm>
        </p:spPr>
        <p:txBody>
          <a:bodyPr>
            <a:no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POWODY UDZIELENIA POMOCY</a:t>
            </a:r>
            <a:b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I WSPARCIA</a:t>
            </a:r>
            <a:endParaRPr lang="pl-PL" sz="28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"/>
          </p:nvPr>
        </p:nvSpPr>
        <p:spPr>
          <a:xfrm>
            <a:off x="483296" y="1444776"/>
            <a:ext cx="8478048" cy="5059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3. Liczba rodzin, które w latach 2021-2023 uzyskały pomoc i wsparcie</a:t>
            </a:r>
          </a:p>
          <a:p>
            <a:endParaRPr lang="pl-PL" dirty="0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sz="quarter" idx="2"/>
          </p:nvPr>
        </p:nvGraphicFramePr>
        <p:xfrm>
          <a:off x="423168" y="2046056"/>
          <a:ext cx="8567737" cy="4459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rostokąt 6"/>
          <p:cNvSpPr/>
          <p:nvPr/>
        </p:nvSpPr>
        <p:spPr>
          <a:xfrm>
            <a:off x="182656" y="6495528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2912" y="302344"/>
            <a:ext cx="8686800" cy="841248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UDZIELONA POMOC W LATACH </a:t>
            </a:r>
            <a:b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2021-2023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02912" y="1384648"/>
            <a:ext cx="8716672" cy="4458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Wykres 4. Osoby i rodziny, którym udzielono pomocy i wsparcia w latach 2021-2023</a:t>
            </a:r>
            <a:endParaRPr lang="pl-PL" sz="1400" b="1" dirty="0">
              <a:latin typeface="Times New Roman" pitchFamily="18" charset="0"/>
              <a:cs typeface="Times New Roman" pitchFamily="18" charset="0"/>
            </a:endParaRP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2"/>
          </p:nvPr>
        </p:nvGraphicFramePr>
        <p:xfrm>
          <a:off x="303213" y="2046288"/>
          <a:ext cx="8688387" cy="427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182656" y="6495528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63040" y="302344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UDZIELANIE Świadczeń </a:t>
            </a:r>
            <a:b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z POMOCY społecznej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83296" y="1805544"/>
            <a:ext cx="7467600" cy="4873752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70000"/>
              </a:lnSpc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Prawo do świadczeń z pomocy społecznej przysługuje osobom i rodzinom, które spełniają warunki określone w art. 8 ust. 1 lub ust. 3 ustawy o pomocy społecznej z 2004 r. przy jednoczesnym wystąpieniu co najmniej jednego z powodów określonych w art. 7 w/</a:t>
            </a:r>
            <a:r>
              <a:rPr lang="pl-PL" sz="25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ustawy. Miesięczny dochód osoby lub rodziny ubiegającej się o pomoc nie może być wyższy od kwoty tzw. kryterium dochodowego, które od stycznia 2022 r. wynosi odpowiednio: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Ø"/>
            </a:pP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dla osoby samotnie gospodarującej, dochód nie przekraczający kwoty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776 zł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Ø"/>
            </a:pP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dla osoby w rodzinie, dochód na osobę w rodzinie nie przekraczający kwoty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600 zł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70000"/>
              </a:lnSpc>
              <a:buNone/>
            </a:pP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Wywiad środowiskowy wraz z niezbędną dokumentacją jest podstawą do wydania decyzji administracyjnej, w której określona zostaje forma przyznanej pomocy. W 2023 r. pracownicy socjalni przeprowadzili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103 rodzinne wywiady środowiskowe (w 54 rodzinach), 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ponadto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 wywiadów środowiskowych 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związku z ustaleniem prawa do świadczeń opiekuńczych oraz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 wywiadów 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 prośbę innych OPS i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wywiady alimentacyjne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70000"/>
              </a:lnSpc>
              <a:buNone/>
            </a:pP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W 2023 r. z zakresu pomocy społecznej wydano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118 decyzji administracyjnych 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dotyczących udzielanej pomocy finansowej i rzeczowej, w tym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 decyzje 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dotyczące usług opiekuńczych i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 decyzji 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dot. stypendiów szkolnych. Wpłynęły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odwołania 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Samorządowego Kolegium Odwoławczego, 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które SKO utrzymało w mocy. 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3296" y="48272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1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WYWIADY ŚRODOWISKOWE </a:t>
            </a:r>
            <a:br>
              <a:rPr lang="pl-PL" sz="31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31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LATACH 2021-2023</a:t>
            </a:r>
            <a:br>
              <a:rPr lang="pl-PL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02912" y="1444776"/>
            <a:ext cx="8658432" cy="4810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5. Osoby i rodziny, z którymi przeprowadzono wywiad środowiskowy</a:t>
            </a:r>
            <a:endParaRPr lang="pl-PL" sz="1400" b="1" dirty="0">
              <a:latin typeface="Times New Roman" pitchFamily="18" charset="0"/>
              <a:cs typeface="Times New Roman" pitchFamily="18" charset="0"/>
            </a:endParaRP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2"/>
          </p:nvPr>
        </p:nvGraphicFramePr>
        <p:xfrm>
          <a:off x="303213" y="1985963"/>
          <a:ext cx="8688387" cy="4338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182656" y="6375272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2912" y="182088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FORMY REALIZOWANYCH ŚWIADCZEŃ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Gminny Ośrodek Pomocy Społecznej w Przesmykach udzielał pomocy potrzebującym mieszkańcom gminy realizując świadczenia z pomocy społecznej w formie: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Świadczeń pieniężnych 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(zasiłek stały, zasiłek okresowy i zasiłek celowy), z których w 2023 r. skorzystało </a:t>
            </a:r>
            <a:r>
              <a:rPr lang="pl-PL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29 rodzin 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43 osoby w rodzinach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Świadczeń niepieniężnych 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(posiłek, ubranie, schronienie, sprawienie pogrzebu, odpłatność za pobyt w DPS, specjalistyczne usługi opiekuńcze), z których w 2023 r. skorzystały </a:t>
            </a:r>
            <a:r>
              <a:rPr lang="pl-PL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24 rodziny 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97 osób w rodzinach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2912" y="182088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ŚWIADCZENIA PIENIĘŻNE Z POMOCY SPOŁECZNEJ UDZIELONE W LATACH 2021-2023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02912" y="1264392"/>
            <a:ext cx="8718560" cy="4458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6. Osoby i rodziny, którym przyznano świadczenie pieniężne w latach 2021-2023</a:t>
            </a: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2"/>
          </p:nvPr>
        </p:nvGraphicFramePr>
        <p:xfrm>
          <a:off x="303213" y="1804988"/>
          <a:ext cx="8688387" cy="4389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182656" y="6375272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2912" y="242216"/>
            <a:ext cx="8686800" cy="841248"/>
          </a:xfrm>
        </p:spPr>
        <p:txBody>
          <a:bodyPr>
            <a:noAutofit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ŚWIADCZENIA PIENIĘŻNE Z POMOCY SPOŁECZNEJ UDZIELONE W LATACH 2021-2023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63040" y="1324520"/>
            <a:ext cx="8658432" cy="4458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7. Kwota świadczeń pieniężnych w złotych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257760025"/>
              </p:ext>
            </p:extLst>
          </p:nvPr>
        </p:nvGraphicFramePr>
        <p:xfrm>
          <a:off x="363040" y="1805544"/>
          <a:ext cx="8628062" cy="4459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242784" y="643540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2784" y="182088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ŚWIADCZENIA NIEPIENIĘŻNE Z POMOCY SPOŁECZNEJ UDZIELONE W LATACH 2021-2023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23168" y="1204264"/>
            <a:ext cx="8598304" cy="5059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8. Osoby i rodziny, którym przyznano świadczenie niepieniężne w latach 2021-2023</a:t>
            </a: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2"/>
          </p:nvPr>
        </p:nvGraphicFramePr>
        <p:xfrm>
          <a:off x="423863" y="1685925"/>
          <a:ext cx="8567737" cy="4638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242784" y="6375272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PODSTAWA PRAWNA</a:t>
            </a:r>
            <a:endParaRPr lang="pl-PL" sz="2800" dirty="0">
              <a:solidFill>
                <a:schemeClr val="accent3">
                  <a:lumMod val="75000"/>
                </a:schemeClr>
              </a:solidFill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 podstawie art. 16a ustawy z dnia 12 marca 2004 r. o pomocy społecznej (t. j. Dz. U. z 2023 r., poz. 901 ze zm.) gmina ma corocznie obowiązek przygotowania i przedstawienia do 30 kwietnia Radzie Gminy Oceny Zasobów Pomocy Społecznej. </a:t>
            </a:r>
          </a:p>
          <a:p>
            <a:pPr algn="just"/>
            <a:r>
              <a:rPr lang="pl-PL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Ocena zasobów zawiera dane demograficzne i statystyczne, które ukazują lokalną sytuację społeczno-demograficzną oraz niezbędne do realizacji kwestie społeczne. Ocena wraz z rekomendacjami jest podstawą do planowania budżetu na rok następny.</a:t>
            </a:r>
          </a:p>
          <a:p>
            <a:pPr algn="just"/>
            <a:r>
              <a:rPr lang="pl-PL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Przygotowanie „Oceny zasobów pomocy społecznej” dokonywane jest za pośrednictwem internetowej Centralnej Aplikacji Statystycznej (CAS), dzięki której przesyłane są dane do Mazowieckiego Centrum Polityki Społecznej.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2912" y="242216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ŚWIADCZENIA NIEPIENIĘŻNE Z POMOCY SPOŁECZNEJ UDZIELONE W LATACH 2021-2023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42784" y="1324520"/>
            <a:ext cx="8778688" cy="4458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9. Kwota świadczeń niepieniężnych w złotych</a:t>
            </a: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2"/>
          </p:nvPr>
        </p:nvGraphicFramePr>
        <p:xfrm>
          <a:off x="242888" y="1804988"/>
          <a:ext cx="8748712" cy="4519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242784" y="6375272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8272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ŚWIADCZENIA REALIZOWANE PRZEZ GMINNY OŚRODEK POMOCY SPOŁECZNEJ W PRZESMYKACH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02912" y="1745416"/>
            <a:ext cx="8686800" cy="4525963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pl-PL" sz="4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Gminny Ośrodek Pomocy Społecznej w Przesmykach realizuje świadczenia z pomocy społecznej, w tym:</a:t>
            </a:r>
          </a:p>
          <a:p>
            <a:pPr algn="just">
              <a:buNone/>
            </a:pPr>
            <a:endParaRPr lang="pl-PL" sz="4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4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zadania własne gminy o charakterze obowiązkowym – finansowane z budżetu państwa (dotacja celowa) oraz z budżetu gminy (środki własne gminy):</a:t>
            </a:r>
          </a:p>
          <a:p>
            <a:pPr algn="just"/>
            <a:r>
              <a:rPr lang="pl-PL" sz="4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Przyznawanie i wypłacanie zasiłków okresowych</a:t>
            </a:r>
          </a:p>
          <a:p>
            <a:pPr algn="just"/>
            <a:r>
              <a:rPr lang="pl-PL" sz="4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Przyznawanie i wypłacanie zasiłków celowych</a:t>
            </a:r>
          </a:p>
          <a:p>
            <a:pPr algn="just"/>
            <a:r>
              <a:rPr lang="pl-PL" sz="4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Przyznawanie i wypłacanie zasiłków stałych</a:t>
            </a:r>
          </a:p>
          <a:p>
            <a:pPr algn="just"/>
            <a:r>
              <a:rPr lang="pl-PL" sz="4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Przyznawanie i wypłacanie stypendiów szkolnych</a:t>
            </a:r>
          </a:p>
          <a:p>
            <a:pPr algn="just"/>
            <a:r>
              <a:rPr lang="pl-PL" sz="4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Opłacanie składek na ubezpieczenie zdrowotne od zasiłków stałych</a:t>
            </a:r>
          </a:p>
          <a:p>
            <a:pPr algn="just"/>
            <a:r>
              <a:rPr lang="pl-PL" sz="4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Dożywianie dzieci w ramach Rządowego Programu „Pomoc państwa w zakresie dożywiania”</a:t>
            </a:r>
          </a:p>
          <a:p>
            <a:pPr algn="just"/>
            <a:r>
              <a:rPr lang="pl-PL" sz="4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Praca socjalna rozumiana jako działalność zawodowa, skierowana na pomoc osobom i rodzinom we wzmocnieniu lub odzyskaniu zdolności do funkcjonowania w społeczeństwie</a:t>
            </a:r>
          </a:p>
          <a:p>
            <a:pPr algn="just">
              <a:buFont typeface="Wingdings" pitchFamily="2" charset="2"/>
              <a:buChar char="Ø"/>
            </a:pPr>
            <a:endParaRPr lang="pl-PL" sz="4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4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zadania zlecone gminie z zakresu administracji rządowej – finansowane z dotacji celowej wojewody:</a:t>
            </a:r>
          </a:p>
          <a:p>
            <a:pPr algn="just"/>
            <a:r>
              <a:rPr lang="pl-PL" sz="4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Opłacanie składek na ubezpieczenie zdrowotne od świadczeń pielęgnacyjnych</a:t>
            </a:r>
          </a:p>
          <a:p>
            <a:pPr algn="just"/>
            <a:r>
              <a:rPr lang="pl-PL" sz="4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Przyznawanie specjalistycznych usług opiekuńczych</a:t>
            </a:r>
          </a:p>
          <a:p>
            <a:pPr algn="just"/>
            <a:r>
              <a:rPr lang="pl-PL" sz="4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Przyznawanie i wypłacanie świadczeń rodzinnych</a:t>
            </a:r>
          </a:p>
          <a:p>
            <a:pPr algn="just"/>
            <a:r>
              <a:rPr lang="pl-PL" sz="4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Wypłacanie świadczeń wychowawczych w ramach koordynacji</a:t>
            </a:r>
          </a:p>
          <a:p>
            <a:pPr algn="just"/>
            <a:r>
              <a:rPr lang="pl-PL" sz="4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Przyznawanie i wypłacanie świadczeń z funduszu alimentacyjnego</a:t>
            </a:r>
          </a:p>
          <a:p>
            <a:pPr algn="just">
              <a:buNone/>
            </a:pPr>
            <a:endParaRPr lang="pl-PL" sz="4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4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zadania wynikające z innych ustaw i porozumień.</a:t>
            </a:r>
          </a:p>
          <a:p>
            <a:endParaRPr lang="pl-PL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2784" y="482728"/>
            <a:ext cx="8686800" cy="841248"/>
          </a:xfrm>
        </p:spPr>
        <p:txBody>
          <a:bodyPr>
            <a:noAutofit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WYDATKI BUDŻETOWE REALIZOWANE PRZEZ GMINNY OŚRODEK POMOCY SPOŁECZNEJ W PRZESMYKACH W LATACH 2021-2023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02912" y="1625160"/>
            <a:ext cx="8658432" cy="4458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10. Poniesione wydatki w złotych</a:t>
            </a: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2"/>
          </p:nvPr>
        </p:nvGraphicFramePr>
        <p:xfrm>
          <a:off x="242784" y="2166312"/>
          <a:ext cx="8688387" cy="427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242784" y="6495528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3296" y="42260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WYDATKI BUDŻETOWE REALIZOWANE PRZEZ GMINNY OŚRODEK POMOCY SPOŁECZNEJ W PRZESMYKACH W LATACH 2021-2023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02912" y="1805544"/>
            <a:ext cx="8716672" cy="5059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11. Źródła finansowania GOPS oraz poniesione wydatki  w złotych</a:t>
            </a: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697771853"/>
              </p:ext>
            </p:extLst>
          </p:nvPr>
        </p:nvGraphicFramePr>
        <p:xfrm>
          <a:off x="303213" y="2226440"/>
          <a:ext cx="8688387" cy="4098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302912" y="6375272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3296" y="482728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Wykonanie budżetu gminnego ośrodka </a:t>
            </a:r>
            <a: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POMOCY SPOŁECZNEJ W PRZESMYKACH </a:t>
            </a:r>
            <a:b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LATACH 2022-2023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pl-PL" sz="24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Rok 2022 – 5.830.363 zł</a:t>
            </a:r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algn="ctr">
              <a:buNone/>
            </a:pPr>
            <a:endParaRPr lang="pl-PL" sz="24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Rok 2023 – 2.253.786 zł</a:t>
            </a:r>
          </a:p>
          <a:p>
            <a:endParaRPr lang="pl-PL" dirty="0"/>
          </a:p>
        </p:txBody>
      </p:sp>
      <p:graphicFrame>
        <p:nvGraphicFramePr>
          <p:cNvPr id="5" name="Symbol zastępczy zawartości 11"/>
          <p:cNvGraphicFramePr>
            <a:graphicFrameLocks/>
          </p:cNvGraphicFramePr>
          <p:nvPr/>
        </p:nvGraphicFramePr>
        <p:xfrm>
          <a:off x="363040" y="2466952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Symbol zastępczy zawartości 11"/>
          <p:cNvGraphicFramePr>
            <a:graphicFrameLocks/>
          </p:cNvGraphicFramePr>
          <p:nvPr/>
        </p:nvGraphicFramePr>
        <p:xfrm>
          <a:off x="4812512" y="2406824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rostokąt 6"/>
          <p:cNvSpPr/>
          <p:nvPr/>
        </p:nvSpPr>
        <p:spPr>
          <a:xfrm>
            <a:off x="363040" y="6495528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1264960" y="1685288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12. Wydatki  w złotych  i źródła ich finansowania</a:t>
            </a:r>
            <a:endParaRPr lang="pl-PL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>
          <a:xfrm>
            <a:off x="483296" y="42260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Wykonanie budżetu gminnego ośrodka </a:t>
            </a:r>
            <a: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POMOCY SPOŁECZNEJ W PRZESMYKACH </a:t>
            </a:r>
            <a:b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LATACH 2022-2023</a:t>
            </a:r>
            <a:endParaRPr lang="pl-PL" sz="2000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23168" y="1865672"/>
            <a:ext cx="4191000" cy="4724400"/>
          </a:xfrm>
        </p:spPr>
        <p:txBody>
          <a:bodyPr/>
          <a:lstStyle/>
          <a:p>
            <a:pPr algn="ctr">
              <a:buNone/>
            </a:pPr>
            <a:endParaRPr lang="pl-PL" sz="20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Rok 2022 – 2.928.601 zł</a:t>
            </a:r>
          </a:p>
          <a:p>
            <a:endParaRPr lang="pl-PL" dirty="0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2"/>
          </p:nvPr>
        </p:nvSpPr>
        <p:spPr>
          <a:xfrm>
            <a:off x="4692256" y="1865672"/>
            <a:ext cx="4343400" cy="4724400"/>
          </a:xfrm>
        </p:spPr>
        <p:txBody>
          <a:bodyPr/>
          <a:lstStyle/>
          <a:p>
            <a:pPr algn="ctr">
              <a:buNone/>
            </a:pPr>
            <a:endParaRPr lang="pl-PL" sz="20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Rok 2023 – 1.372.657 zł</a:t>
            </a:r>
          </a:p>
          <a:p>
            <a:endParaRPr lang="pl-PL" dirty="0"/>
          </a:p>
        </p:txBody>
      </p:sp>
      <p:graphicFrame>
        <p:nvGraphicFramePr>
          <p:cNvPr id="10" name="Symbol zastępczy zawartości 10"/>
          <p:cNvGraphicFramePr>
            <a:graphicFrameLocks/>
          </p:cNvGraphicFramePr>
          <p:nvPr/>
        </p:nvGraphicFramePr>
        <p:xfrm>
          <a:off x="363040" y="2707464"/>
          <a:ext cx="4041775" cy="370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Symbol zastępczy zawartości 10"/>
          <p:cNvGraphicFramePr>
            <a:graphicFrameLocks/>
          </p:cNvGraphicFramePr>
          <p:nvPr/>
        </p:nvGraphicFramePr>
        <p:xfrm>
          <a:off x="4932768" y="2707464"/>
          <a:ext cx="4041775" cy="370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Prostokąt 10"/>
          <p:cNvSpPr/>
          <p:nvPr/>
        </p:nvSpPr>
        <p:spPr>
          <a:xfrm>
            <a:off x="423168" y="6495528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1505472" y="1685288"/>
            <a:ext cx="58324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13. Wydatki  na zadania zlecone z dotacji budżetu państwa</a:t>
            </a:r>
            <a:endParaRPr lang="pl-PL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3680" y="42260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Wykonanie budżetu gminnego ośrodka </a:t>
            </a:r>
            <a: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POMOCY SPOŁECZNEJ W PRZESMYKACH </a:t>
            </a:r>
            <a:b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LATACH 2022-2023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04800" y="2166312"/>
            <a:ext cx="4191000" cy="4158288"/>
          </a:xfrm>
        </p:spPr>
        <p:txBody>
          <a:bodyPr/>
          <a:lstStyle/>
          <a:p>
            <a:pPr algn="ctr">
              <a:buNone/>
            </a:pP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Rok 2022 – 194.881 zł</a:t>
            </a:r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2166312"/>
            <a:ext cx="4343400" cy="4158288"/>
          </a:xfrm>
        </p:spPr>
        <p:txBody>
          <a:bodyPr/>
          <a:lstStyle/>
          <a:p>
            <a:pPr algn="ctr">
              <a:buNone/>
            </a:pP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Rok 2023 – 232.676 zł</a:t>
            </a:r>
          </a:p>
          <a:p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423168" y="1685288"/>
            <a:ext cx="80571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Wykres 14. Wydatki na zadania własne dotowane z budżetu państwa</a:t>
            </a:r>
            <a:endParaRPr lang="pl-PL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182656" y="659639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  <p:graphicFrame>
        <p:nvGraphicFramePr>
          <p:cNvPr id="7" name="Symbol zastępczy zawartości 8"/>
          <p:cNvGraphicFramePr>
            <a:graphicFrameLocks/>
          </p:cNvGraphicFramePr>
          <p:nvPr/>
        </p:nvGraphicFramePr>
        <p:xfrm>
          <a:off x="483296" y="2647336"/>
          <a:ext cx="4040188" cy="370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Symbol zastępczy zawartości 9"/>
          <p:cNvGraphicFramePr>
            <a:graphicFrameLocks/>
          </p:cNvGraphicFramePr>
          <p:nvPr/>
        </p:nvGraphicFramePr>
        <p:xfrm>
          <a:off x="543424" y="2707464"/>
          <a:ext cx="4041775" cy="370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Symbol zastępczy zawartości 9"/>
          <p:cNvGraphicFramePr>
            <a:graphicFrameLocks/>
          </p:cNvGraphicFramePr>
          <p:nvPr/>
        </p:nvGraphicFramePr>
        <p:xfrm>
          <a:off x="4932768" y="2767592"/>
          <a:ext cx="4041775" cy="370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3296" y="42260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Wykonanie budżetu gminnego ośrodka </a:t>
            </a:r>
            <a: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POMOCY SPOŁECZNEJ W PRZESMYKACH </a:t>
            </a:r>
            <a:b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LATACH 2022-2023</a:t>
            </a:r>
            <a:endParaRPr lang="pl-PL" sz="2000" dirty="0"/>
          </a:p>
        </p:txBody>
      </p:sp>
      <p:sp>
        <p:nvSpPr>
          <p:cNvPr id="7" name="Symbol zastępczy tekstu 4"/>
          <p:cNvSpPr>
            <a:spLocks noGrp="1"/>
          </p:cNvSpPr>
          <p:nvPr>
            <p:ph sz="quarter" idx="1"/>
          </p:nvPr>
        </p:nvSpPr>
        <p:spPr>
          <a:xfrm>
            <a:off x="302912" y="1925800"/>
            <a:ext cx="4191000" cy="42783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Rok 2022 – 513.205 zł</a:t>
            </a:r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32128" y="1925800"/>
            <a:ext cx="4343400" cy="42785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Rok 2023 – 636.499 zł</a:t>
            </a:r>
          </a:p>
          <a:p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302912" y="1625160"/>
            <a:ext cx="86584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15. Wydatki  na zadania własne ponoszone  ze środków własnych gminy</a:t>
            </a:r>
            <a:endParaRPr lang="pl-PL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122528" y="6495528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  <p:graphicFrame>
        <p:nvGraphicFramePr>
          <p:cNvPr id="8" name="Symbol zastępczy zawartości 9"/>
          <p:cNvGraphicFramePr>
            <a:graphicFrameLocks/>
          </p:cNvGraphicFramePr>
          <p:nvPr/>
        </p:nvGraphicFramePr>
        <p:xfrm>
          <a:off x="663680" y="2466952"/>
          <a:ext cx="4041775" cy="3960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Symbol zastępczy zawartości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7888154"/>
              </p:ext>
            </p:extLst>
          </p:nvPr>
        </p:nvGraphicFramePr>
        <p:xfrm>
          <a:off x="4752384" y="2466952"/>
          <a:ext cx="4041775" cy="4148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2912" y="242216"/>
            <a:ext cx="8686800" cy="841248"/>
          </a:xfrm>
        </p:spPr>
        <p:txBody>
          <a:bodyPr>
            <a:no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REALIZACJA ZADAŃ ZLECONYCH </a:t>
            </a:r>
            <a:b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LATACH 2021-2023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23168" y="1384648"/>
            <a:ext cx="8538176" cy="50598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sz="15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16. Kwoty przeznaczone na realizację świadczeń rodzinnych (z wyłączeniem świadczeń opiekuńczych) w złotych</a:t>
            </a: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2"/>
          </p:nvPr>
        </p:nvGraphicFramePr>
        <p:xfrm>
          <a:off x="303213" y="1985963"/>
          <a:ext cx="8688387" cy="4338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0" y="6495528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2912" y="242216"/>
            <a:ext cx="8686800" cy="841248"/>
          </a:xfrm>
        </p:spPr>
        <p:txBody>
          <a:bodyPr>
            <a:no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REALIZACJA ZADAŃ ZLECONYCH </a:t>
            </a:r>
            <a:b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LATACH 2021-2023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42784" y="1264392"/>
            <a:ext cx="8778688" cy="4458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17. Kwoty przeznaczone na realizację świadczeń opiekuńczych w złotych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2"/>
          </p:nvPr>
        </p:nvGraphicFramePr>
        <p:xfrm>
          <a:off x="242888" y="1804988"/>
          <a:ext cx="8748712" cy="4519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0" y="643540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PODSTAWA PRAWNA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42784" y="1805544"/>
            <a:ext cx="841792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sz="2500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Zgodnie z art. 110 ust. 9 ustawy o pomocy społecznej z dnia 12 marca 2004 r. (t. j. Dz. U. z 2023 r., poz. 901 ze zm.) kierownik ośrodka pomocy społecznej składa radzie gminy całoroczne sprawozdanie z działalności oraz przedstawia potrzeby w zakresie pomocy społecznej.</a:t>
            </a:r>
          </a:p>
          <a:p>
            <a:pPr algn="just">
              <a:buNone/>
            </a:pPr>
            <a:r>
              <a:rPr lang="pl-PL" sz="25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5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Niniejsza prezentacja zawiera opis najważniejszych działań podejmowanych przez ośrodek pomocy społecznej w 2023 roku w </a:t>
            </a:r>
            <a:r>
              <a:rPr lang="pl-PL" sz="25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porównaniu</a:t>
            </a:r>
            <a:r>
              <a:rPr lang="pl-PL" sz="25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z danymi z lat wcześniejszych oraz informacje pozwalające określić najważniejsze zadania do wykonania w 2024 roku.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2784" y="242216"/>
            <a:ext cx="8686800" cy="841248"/>
          </a:xfrm>
        </p:spPr>
        <p:txBody>
          <a:bodyPr>
            <a:no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REALIZACJA ZADAŃ </a:t>
            </a:r>
            <a:b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LATACH 2021-2023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63040" y="1324520"/>
            <a:ext cx="8598304" cy="360768"/>
          </a:xfrm>
        </p:spPr>
        <p:txBody>
          <a:bodyPr>
            <a:normAutofit fontScale="25000" lnSpcReduction="20000"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l-PL" sz="5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Wykres 18. Składki na ubezpieczenie zdrowotne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l-PL" sz="5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od świadczeń pielęgnacyjnych i specjalnego zasiłku opiekuńczego</a:t>
            </a:r>
            <a:endParaRPr lang="pl-PL" sz="5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2"/>
          </p:nvPr>
        </p:nvGraphicFramePr>
        <p:xfrm>
          <a:off x="423863" y="1925638"/>
          <a:ext cx="8567737" cy="4398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122528" y="6495528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2912" y="242216"/>
            <a:ext cx="8686800" cy="841248"/>
          </a:xfrm>
        </p:spPr>
        <p:txBody>
          <a:bodyPr>
            <a:no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REALIZACJA ZADAŃ </a:t>
            </a:r>
            <a:b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LATACH 2021-2023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02912" y="1264392"/>
            <a:ext cx="8718560" cy="505984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Wykres 19. Kwoty świadczeń z funduszu alimentacyjnego w złotych</a:t>
            </a:r>
            <a:endParaRPr lang="pl-PL" sz="1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2"/>
          </p:nvPr>
        </p:nvGraphicFramePr>
        <p:xfrm>
          <a:off x="303213" y="1985963"/>
          <a:ext cx="8688387" cy="4338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182656" y="643540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63112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INNE ZADANIA REALIZOWANE PRZEZ GMINNY OŚRODEK POMOCY SPOŁECZNEJ </a:t>
            </a:r>
            <a:b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ROKU 2023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865672"/>
            <a:ext cx="8203504" cy="4525963"/>
          </a:xfrm>
        </p:spPr>
        <p:txBody>
          <a:bodyPr>
            <a:normAutofit fontScale="25000" lnSpcReduction="20000"/>
          </a:bodyPr>
          <a:lstStyle/>
          <a:p>
            <a:pPr lvl="0">
              <a:buNone/>
            </a:pPr>
            <a:r>
              <a:rPr lang="pl-PL" sz="6400" b="1" u="sng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Wsparcie rodziny</a:t>
            </a:r>
          </a:p>
          <a:p>
            <a:pPr>
              <a:buFont typeface="Wingdings" pitchFamily="2" charset="2"/>
              <a:buChar char="Ø"/>
            </a:pPr>
            <a:r>
              <a:rPr lang="pl-PL" sz="6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2023 roku</a:t>
            </a:r>
            <a:r>
              <a:rPr lang="pl-PL" sz="6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GOPS zatrudniał na umowę zlecenie </a:t>
            </a:r>
            <a:r>
              <a:rPr lang="pl-PL" sz="6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opiekunki środowiskowe </a:t>
            </a:r>
            <a:r>
              <a:rPr lang="pl-PL" sz="6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świadczono </a:t>
            </a:r>
            <a:r>
              <a:rPr lang="pl-PL" sz="6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usługi opiekuńcze dla 2 osób</a:t>
            </a:r>
            <a:r>
              <a:rPr lang="pl-PL" sz="6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(455 godz.)</a:t>
            </a:r>
          </a:p>
          <a:p>
            <a:pPr lvl="0">
              <a:buFont typeface="Wingdings" pitchFamily="2" charset="2"/>
              <a:buChar char="Ø"/>
            </a:pPr>
            <a:r>
              <a:rPr lang="pl-PL" sz="6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Gmina Przesmyki </a:t>
            </a:r>
            <a:r>
              <a:rPr lang="pl-PL" sz="6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zgodnie z ustawą o wspieraniu rodziny i systemie pieczy zastępczej (t. j. Dz. U. z 2024 roku poz. 177 ze zm.) </a:t>
            </a:r>
            <a:r>
              <a:rPr lang="pl-PL" sz="6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współfinansowała pobyt 7 dzieci w rodzinach zastępczych. </a:t>
            </a:r>
          </a:p>
          <a:p>
            <a:pPr lvl="0">
              <a:buFont typeface="Wingdings" pitchFamily="2" charset="2"/>
              <a:buChar char="Ø"/>
            </a:pPr>
            <a:r>
              <a:rPr lang="pl-PL" sz="6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Kartę Dużej Rodziny </a:t>
            </a:r>
            <a:r>
              <a:rPr lang="pl-PL" sz="6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2023 roku</a:t>
            </a:r>
            <a:r>
              <a:rPr lang="pl-PL" sz="6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przyznano</a:t>
            </a:r>
            <a:r>
              <a:rPr lang="pl-PL" sz="6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6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dla 38 nowych rodzin wielodzietnych. W Gminie Przesmyki KDR posiadają ogółem 183 rodziny </a:t>
            </a:r>
            <a:r>
              <a:rPr lang="pl-PL" sz="6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wielodzietne.</a:t>
            </a:r>
          </a:p>
          <a:p>
            <a:pPr lvl="0">
              <a:buFont typeface="Wingdings" pitchFamily="2" charset="2"/>
              <a:buChar char="Ø"/>
            </a:pPr>
            <a:r>
              <a:rPr lang="pl-PL" sz="6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Stypendia szkolne w 2023 r. </a:t>
            </a:r>
            <a:r>
              <a:rPr lang="pl-PL" sz="6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wypłacono dla </a:t>
            </a:r>
            <a:r>
              <a:rPr lang="pl-PL" sz="6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 uczniów.</a:t>
            </a:r>
          </a:p>
          <a:p>
            <a:pPr lvl="0">
              <a:buNone/>
            </a:pPr>
            <a:r>
              <a:rPr lang="pl-PL" sz="6400" b="1" u="sng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Nadzorowanie działań Zespołu Interdyscyplinarnego</a:t>
            </a:r>
            <a:endParaRPr lang="pl-PL" sz="6400" u="sng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pl-PL" sz="6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Pracownicy GOPS </a:t>
            </a:r>
            <a:r>
              <a:rPr lang="pl-PL" sz="6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nadzorują działania i prowadzą dokumentację</a:t>
            </a:r>
            <a:r>
              <a:rPr lang="pl-PL" sz="6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6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działającego przy GOPS </a:t>
            </a:r>
            <a:r>
              <a:rPr lang="pl-PL" sz="6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Zespołu Interdyscyplinarnego </a:t>
            </a:r>
            <a:r>
              <a:rPr lang="pl-PL" sz="6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pracującego na rzecz przeciwdziałania przemocy w rodzinie na terenie Gminy Przesmyki. Zgodnie z Ustawą z dnia 29 lipca 2005r. o przeciwdziałaniu przemocy w rodzinie (tj. Dz. U. z 2024 poz. 424), W 2023r. Działał Zespół Interdyscyplinarny w Przesmykach powołany przez Wójta Gminy Przesmyki w dniu 14.08.2012 r. </a:t>
            </a:r>
          </a:p>
          <a:p>
            <a:pPr>
              <a:buFont typeface="Wingdings" pitchFamily="2" charset="2"/>
              <a:buChar char="Ø"/>
            </a:pPr>
            <a:r>
              <a:rPr lang="pl-PL" sz="6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2023 r. do Zespołu Interdyscyplinarnego </a:t>
            </a:r>
            <a:r>
              <a:rPr lang="pl-PL" sz="6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wpłynęło 5 ,,Niebieskich Kart” </a:t>
            </a:r>
            <a:r>
              <a:rPr lang="pl-PL" sz="6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dotyczących podejrzenia przemocy w rodzinie, w tym </a:t>
            </a:r>
            <a:r>
              <a:rPr lang="pl-PL" sz="6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 wszczynających procedurę</a:t>
            </a:r>
            <a:r>
              <a:rPr lang="pl-PL" sz="6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pl-PL" sz="6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Kontynuowano 4 procedury </a:t>
            </a:r>
            <a:r>
              <a:rPr lang="pl-PL" sz="6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 poprzednich lat. Działaniami dotyczącymi przeciwdziałania przemocy </a:t>
            </a:r>
            <a:r>
              <a:rPr lang="pl-PL" sz="6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zostało objętych 9 rodzin</a:t>
            </a:r>
            <a:r>
              <a:rPr lang="pl-PL" sz="6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6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6 rodzinach zakończono procedurę ,,NK”.</a:t>
            </a:r>
            <a:endParaRPr lang="pl-PL" sz="6400" b="1" u="sng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2912" y="242216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ODPŁATNOŚĆ ZA POBYT W PIECZY ZASTĘPCZEJ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02912" y="1264392"/>
            <a:ext cx="8841088" cy="60128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pl-PL" altLang="zh-CN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Tabela 1. Liczba dzieci z Gminy Przesmyki przebywających w pieczy zastępczej i odpłatność w latach 2021-2023</a:t>
            </a:r>
            <a:endParaRPr lang="pl-PL" altLang="zh-CN" sz="1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quarter" idx="2"/>
          </p:nvPr>
        </p:nvGraphicFramePr>
        <p:xfrm>
          <a:off x="423168" y="1925800"/>
          <a:ext cx="8417920" cy="4148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1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1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3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828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Rok</a:t>
                      </a:r>
                    </a:p>
                    <a:p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28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Liczba dzieci w pieczy zastępczej</a:t>
                      </a:r>
                    </a:p>
                    <a:p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28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Odpłatność za pobyt w pieczy</a:t>
                      </a:r>
                    </a:p>
                    <a:p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38.257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45.361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37.864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Prostokąt 5"/>
          <p:cNvSpPr/>
          <p:nvPr/>
        </p:nvSpPr>
        <p:spPr>
          <a:xfrm>
            <a:off x="242784" y="643540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3424" y="542856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INNE ZADANIA REALIZOWANE PRZEZ GMINNY OŚRODEK POMOCY SPOŁECZNEJ </a:t>
            </a:r>
            <a:b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ROKU 2023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83296" y="2046056"/>
            <a:ext cx="8323760" cy="45259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pl-PL" sz="2500" b="1" u="sng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Udzielanie pomocy rzeczowej</a:t>
            </a:r>
          </a:p>
          <a:p>
            <a:pPr lvl="0">
              <a:buFont typeface="Wingdings" pitchFamily="2" charset="2"/>
              <a:buChar char="Ø"/>
            </a:pP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Udzielono pomoc rzeczową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 rodzinom/24 osobom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w postaci używanej odzieży i obuwia, sprzętu AGD, wyposażenia mieszkań, mebli, pościeli itp.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(12 razy)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Ośrodek prowadzi przez cały rok zbiórkę obuwia i odzieży używanej oraz mebli i innych sprzętów gosp. domowego, które następnie przekazywane są rodzinom potrzebującym takiej pomocy.</a:t>
            </a:r>
          </a:p>
          <a:p>
            <a:pPr lvl="0">
              <a:buFont typeface="Wingdings" pitchFamily="2" charset="2"/>
              <a:buChar char="Ø"/>
            </a:pP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osobom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znajdującym się w trudnej sytuacji życiowej użyczono w okresie zimowym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butlę gazową.</a:t>
            </a:r>
            <a:endParaRPr lang="pl-PL" sz="25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 dzieci z 10 rodzin 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 problemem alkoholowym – obdarowano paczkami ze słodyczami zakupionymi ze środków GKRPA w ramach działania ,,Mikołaj dla każdego”</a:t>
            </a:r>
          </a:p>
          <a:p>
            <a:pPr lvl="0">
              <a:buNone/>
            </a:pPr>
            <a:r>
              <a:rPr lang="pl-PL" sz="2500" b="1" u="sng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Świadczenie pracy socjalnej i inne inicjatywy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pl-PL" sz="25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Świadczono pracę socjalną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osobom i rodzinom bez względu na posiadany dochód i objęci nią byli praktycznie wszyscy klienci ośrodka.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2023 roku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z pomocy w postaci pracy socjalnej skorzystało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87 rodzin (208 osób),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pomocą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wyłącznie w postaci pracy socjalnej objęto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38 rodzin (82 osoby). 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Praca socjalna polegała przede wszystkim na wspieraniu osób i rodzin w przezwyciężaniu trudnych sytuacji życiowych.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Działania profilaktyczne w postaci pracy socjalnej przekładają się również bezpośrednio na zmniejszenie wydatków z budżetu gminy na pomoc społeczną.</a:t>
            </a:r>
          </a:p>
          <a:p>
            <a:pPr>
              <a:buNone/>
            </a:pP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Świadczenie pracy socjalnej polegało głównie na:</a:t>
            </a:r>
          </a:p>
          <a:p>
            <a:pPr lvl="0">
              <a:buFont typeface="Wingdings" pitchFamily="2" charset="2"/>
              <a:buChar char="Ø"/>
            </a:pP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Udzielaniu stosownych porad i zachęcaniu do współpracy w rozwiązywaniu problemów</a:t>
            </a:r>
          </a:p>
          <a:p>
            <a:pPr lvl="0">
              <a:buFont typeface="Wingdings" pitchFamily="2" charset="2"/>
              <a:buChar char="Ø"/>
            </a:pP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Kierowaniu i umożliwieniu kontaktu podopiecznych z właściwą instytucją – poradnią, (np. Zespół Orzekania o Stopniu Niepełnosprawności, poradnia psychologiczna, poradnia odwykowa, poradnia zdrowia psychicznego, sąd, policja itp.)</a:t>
            </a:r>
          </a:p>
          <a:p>
            <a:pPr lvl="0">
              <a:buFont typeface="Wingdings" pitchFamily="2" charset="2"/>
              <a:buChar char="Ø"/>
            </a:pP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Współpracy z instytucjami takimi jak: PUP, ZOL, PCPR, KRUS, ZUS, Kościół, policja, szpitale oraz pedagogiem szkolnym, lekarzem rodzinnym, kuratorami sadowymi itp.</a:t>
            </a:r>
          </a:p>
          <a:p>
            <a:pPr lvl="0">
              <a:buFont typeface="Wingdings" pitchFamily="2" charset="2"/>
              <a:buChar char="Ø"/>
            </a:pP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Pomocy interwencyjnej w rozwiązywaniu konfliktów rodzinnych, także w zakresie procedury „Niebieskiej Karty”.</a:t>
            </a:r>
          </a:p>
          <a:p>
            <a:pPr lvl="0">
              <a:buFont typeface="Wingdings" pitchFamily="2" charset="2"/>
              <a:buChar char="Ø"/>
            </a:pP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Pomocy w redagowaniu pism do właściwych instytucji typu sąd, prokuratura.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2324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7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ŚWIADCZENIE PRACY SOCJALNEJ </a:t>
            </a:r>
            <a:br>
              <a:rPr lang="pl-PL" sz="27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7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I INNE INICJATYWY </a:t>
            </a:r>
            <a:br>
              <a:rPr lang="pl-PL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02912" y="1805544"/>
            <a:ext cx="8297664" cy="4525963"/>
          </a:xfrm>
        </p:spPr>
        <p:txBody>
          <a:bodyPr>
            <a:normAutofit fontScale="250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pl-PL" sz="6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Kompletowanie dokumentacji i pomoc w umieszczeniu w Zakładzie Opiekuńczo-Leczniczym; </a:t>
            </a:r>
            <a:endParaRPr lang="pl-PL" sz="6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pl-PL" sz="6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Organizacja wypoczynku letniego i zimowego</a:t>
            </a:r>
            <a:r>
              <a:rPr lang="pl-PL" sz="6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Informowano rodziny z dziećmi o możliwości skorzystania z kolonii profilaktycznych w okresie wakacyjnym; </a:t>
            </a:r>
          </a:p>
          <a:p>
            <a:pPr lvl="0">
              <a:buFont typeface="Wingdings" pitchFamily="2" charset="2"/>
              <a:buChar char="Ø"/>
            </a:pPr>
            <a:r>
              <a:rPr lang="pl-PL" sz="6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Wydawanie skierowań do otrzymania pomocy żywnościowej w ramach Programu Operacyjnego Pomoc Żywnościowa 2014-2020 współfinansowanego z FEAD </a:t>
            </a:r>
            <a:r>
              <a:rPr lang="pl-PL" sz="6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(wydano 26 skierowania dla 40 osób);</a:t>
            </a:r>
          </a:p>
          <a:p>
            <a:pPr lvl="0">
              <a:buFont typeface="Wingdings" pitchFamily="2" charset="2"/>
              <a:buChar char="Ø"/>
            </a:pPr>
            <a:r>
              <a:rPr lang="pl-PL" sz="6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Sporządzanie wywiadów środowiskowych i alimentacyjnych</a:t>
            </a:r>
            <a:r>
              <a:rPr lang="pl-PL" sz="6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w miejscu zamieszkania wskazanej osoby w ramach współpracy dla potrzeb innych instytucji takich jak: domy pomocy społecznej, szpitale, sądy, PCPR, Ośrodki Adopcyjne i innych Ośrodków Pomocy Społecznej </a:t>
            </a:r>
            <a:r>
              <a:rPr lang="pl-PL" sz="6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(9 szt.);</a:t>
            </a:r>
            <a:endParaRPr lang="pl-PL" sz="6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pl-PL" sz="6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Uczestnictwo Kierownika GOPS w Gminnej Komisji ds. Rozwiązywania Problemów Alkoholowych, udział w posiedzeniach komisji, </a:t>
            </a:r>
            <a:r>
              <a:rPr lang="pl-PL" sz="6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gdzie rozpatrywane są wnioski dotyczące osób uzależnionych i stosujących przemoc wobec osób najbliższych. Ze środków GKRPA udzielono pomocy w postaci dofinansowania działań profilaktycznych i porad psychologicznych w Zespole Szkół w Przesmykach i Łysowie; </a:t>
            </a:r>
          </a:p>
          <a:p>
            <a:pPr lvl="0">
              <a:buFont typeface="Wingdings" pitchFamily="2" charset="2"/>
              <a:buChar char="Ø"/>
            </a:pPr>
            <a:r>
              <a:rPr lang="pl-PL" sz="6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Działanie przy GOPS w 2023 r. punktu konsultacyjnego </a:t>
            </a:r>
            <a:r>
              <a:rPr lang="pl-PL" sz="6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ramach którego zatrudniony ze środków GKRPA psycholog 2 razy w miesiącu prowadził porady psychologiczne i konsultacje indywidualne (</a:t>
            </a:r>
            <a:r>
              <a:rPr lang="pl-PL" sz="6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skorzystały 4 rodziny/11 osób</a:t>
            </a:r>
            <a:r>
              <a:rPr lang="pl-PL" sz="6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). Osoby potrzebujące wsparcia w postaci porad prawnych i psychologicznych kierowane były również do punktów prowadzonych przez PCPR, „Caritas” lub Instytut </a:t>
            </a:r>
            <a:r>
              <a:rPr lang="pl-PL" sz="6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Kofoeda</a:t>
            </a:r>
            <a:r>
              <a:rPr lang="pl-PL" sz="6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w Siedlcach.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3424" y="482728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INNE ZADANIA REALIZOWANE PRZEZ GMINNY OŚRODEK POMOCY SPOŁECZNEJ </a:t>
            </a:r>
            <a:b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LATACH 2021-2023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02912" y="1745416"/>
            <a:ext cx="8656544" cy="4458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20. Praca socjalna świadczona wobec osób i rodzin</a:t>
            </a: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2"/>
          </p:nvPr>
        </p:nvGraphicFramePr>
        <p:xfrm>
          <a:off x="303213" y="2106613"/>
          <a:ext cx="8688387" cy="4217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182656" y="643540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226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KADRA JEDNOSTKI ORGANIZACYJNEJ POMOCY SPOŁECZNEJ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02912" y="1745416"/>
            <a:ext cx="8841088" cy="45259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pl-PL" sz="4200" dirty="0"/>
              <a:t>      </a:t>
            </a:r>
            <a:r>
              <a:rPr lang="pl-PL" sz="4200" dirty="0">
                <a:latin typeface="Times New Roman" pitchFamily="18" charset="0"/>
                <a:cs typeface="Times New Roman" pitchFamily="18" charset="0"/>
              </a:rPr>
              <a:t>Gminny Ośrodek Pomocy Społecznej w Przesmykach w 2023 roku stanowił miejsce pracy dla 8 osób (6,15 etatu) pracujących na stanowiskach:</a:t>
            </a:r>
          </a:p>
          <a:p>
            <a:pPr lvl="0"/>
            <a:r>
              <a:rPr lang="pl-PL" sz="4200" dirty="0">
                <a:latin typeface="Times New Roman" pitchFamily="18" charset="0"/>
                <a:cs typeface="Times New Roman" pitchFamily="18" charset="0"/>
              </a:rPr>
              <a:t>kierownik (1 etat),</a:t>
            </a:r>
          </a:p>
          <a:p>
            <a:pPr lvl="0"/>
            <a:r>
              <a:rPr lang="pl-PL" sz="4200" dirty="0">
                <a:latin typeface="Times New Roman" pitchFamily="18" charset="0"/>
                <a:cs typeface="Times New Roman" pitchFamily="18" charset="0"/>
              </a:rPr>
              <a:t>starszy pracownik socjalny (0,50 etatu),</a:t>
            </a:r>
          </a:p>
          <a:p>
            <a:pPr lvl="0"/>
            <a:r>
              <a:rPr lang="pl-PL" sz="4200" dirty="0">
                <a:latin typeface="Times New Roman" pitchFamily="18" charset="0"/>
                <a:cs typeface="Times New Roman" pitchFamily="18" charset="0"/>
              </a:rPr>
              <a:t>pracownik socjalny (1 etat),</a:t>
            </a:r>
          </a:p>
          <a:p>
            <a:pPr lvl="0"/>
            <a:r>
              <a:rPr lang="pl-PL" sz="4200" dirty="0">
                <a:latin typeface="Times New Roman" pitchFamily="18" charset="0"/>
                <a:cs typeface="Times New Roman" pitchFamily="18" charset="0"/>
              </a:rPr>
              <a:t>główny księgowy (0,75 etatu), st. inspektor d.s. świadczeń(0,25 etatu),</a:t>
            </a:r>
          </a:p>
          <a:p>
            <a:pPr lvl="0"/>
            <a:r>
              <a:rPr lang="pl-PL" sz="4200" dirty="0">
                <a:latin typeface="Times New Roman" pitchFamily="18" charset="0"/>
                <a:cs typeface="Times New Roman" pitchFamily="18" charset="0"/>
              </a:rPr>
              <a:t>inspektor d.s. świadczeń (1 etat), </a:t>
            </a:r>
          </a:p>
          <a:p>
            <a:pPr lvl="0"/>
            <a:r>
              <a:rPr lang="pl-PL" sz="4200" dirty="0">
                <a:latin typeface="Times New Roman" pitchFamily="18" charset="0"/>
                <a:cs typeface="Times New Roman" pitchFamily="18" charset="0"/>
              </a:rPr>
              <a:t>referent d.s. świadczeń (1 etat), </a:t>
            </a:r>
          </a:p>
          <a:p>
            <a:pPr lvl="0"/>
            <a:r>
              <a:rPr lang="pl-PL" sz="4200" dirty="0">
                <a:latin typeface="Times New Roman" pitchFamily="18" charset="0"/>
                <a:cs typeface="Times New Roman" pitchFamily="18" charset="0"/>
              </a:rPr>
              <a:t>sprzątaczka (0,15 etatu),</a:t>
            </a:r>
          </a:p>
          <a:p>
            <a:pPr lvl="0"/>
            <a:r>
              <a:rPr lang="pl-PL" sz="4200" dirty="0">
                <a:latin typeface="Times New Roman" pitchFamily="18" charset="0"/>
                <a:cs typeface="Times New Roman" pitchFamily="18" charset="0"/>
              </a:rPr>
              <a:t>robotnik gospodarczy (0,50 etatu).</a:t>
            </a:r>
          </a:p>
          <a:p>
            <a:pPr>
              <a:buNone/>
            </a:pPr>
            <a:endParaRPr lang="pl-PL" sz="4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4200" dirty="0">
                <a:latin typeface="Times New Roman" pitchFamily="18" charset="0"/>
                <a:cs typeface="Times New Roman" pitchFamily="18" charset="0"/>
              </a:rPr>
              <a:t>     W 2023 roku w GOPS zatrudniano 2 opiekunki realizujące usługi opiekuńcze dla 2 osób (455 godz.). W okresie od 20 marca 2023 r. do 22 grudnia 2023 r. zatrudniano asystenta rodziny.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226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NAJWAŻNIEJSZE ZADANIA DO WYKONANIA W 2024 ROKU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02912" y="1625160"/>
            <a:ext cx="8177408" cy="4525963"/>
          </a:xfrm>
        </p:spPr>
        <p:txBody>
          <a:bodyPr>
            <a:normAutofit fontScale="47500" lnSpcReduction="2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Pomoc  finansowa i niefinansowa na podstawie ustawy o pomocy społecznej ;   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Realizacja zadań zleconych z zakresu administracji rządowej;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Realizacja niezbędnych działań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– w sferze zapobiegania problemom społecznym lub ich łagodzeniu:</a:t>
            </a:r>
          </a:p>
          <a:p>
            <a:pPr algn="just">
              <a:buFont typeface="Wingdings" pitchFamily="2" charset="2"/>
              <a:buChar char="Ø"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w zakresie zapobiegania skutkom ubóstwa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: konieczna jest aktywność w przeciwdziałaniu ubóstwu poprzez aktywizację zawodową, oraz zabezpieczenie dla rodzin o najniższych dochodach środków na pomoc społeczną w szczególności na dożywianie i pomoc finansową (zasiłki okresowe i celowe);</a:t>
            </a:r>
          </a:p>
          <a:p>
            <a:pPr algn="just">
              <a:buFont typeface="Wingdings" pitchFamily="2" charset="2"/>
              <a:buChar char="Ø"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w zakresie pomocy osobom starszym i niepełnosprawnym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: tworzenie warunków minimalizujących zjawisko izolacji i osamotnienia, zapewnienie pomocy środowiskowej w formie usług opiekuńczych oraz specjalistycznych usług opiekuńczych dla osób z zaburzeniami psychicznymi;</a:t>
            </a:r>
          </a:p>
          <a:p>
            <a:pPr algn="just">
              <a:buFont typeface="Wingdings" pitchFamily="2" charset="2"/>
              <a:buChar char="Ø"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w zakresie wsparcia osób bezrobotnych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: aktywizacja społeczna i zawodowa, zachęcanie klientów do zapoznania się z ofertami pracy, realizacja prac społecznie użytecznych;</a:t>
            </a:r>
          </a:p>
          <a:p>
            <a:pPr algn="just">
              <a:buFont typeface="Wingdings" pitchFamily="2" charset="2"/>
              <a:buChar char="Ø"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w zakresie profilaktyki i przeciwdziałania problemom alkoholowym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: edukacja profilaktyczna i organizowanie czasu wolnego dzieci i młodzieży;</a:t>
            </a:r>
          </a:p>
          <a:p>
            <a:pPr algn="just">
              <a:buFont typeface="Wingdings" pitchFamily="2" charset="2"/>
              <a:buChar char="Ø"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w zakresie wsparcia rodziny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: przydzielenie rodzinom przeżywającym trudności w wypełnianiu funkcji opiekuńczo-wychowawczych – asystenta rodziny,  współfinansowanie pobytu dzieci w pieczy zastępczej, zapewnienie możliwości skorzystania z poradnictwa socjalnego, psychologicznego i prawnego.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Obecna sytuacja społeczno-gospodarcza w kraju, wzrost ilości i wysokości świadczeń, które otrzymują rodziny spowodowały zmniejszenie się zapotrzebowania na świadczenia z zakresu pomocy społecznej. Znaczna pomoc finansowa państwa dla rodzin z dziećmi przyczyniła się do poprawy warunków ich życia i funkcjonowania w społeczeństwie, jednak nie rozwiązuje wszystkich problemów, z którymi borykają się rodziny. Wzrastają problemy opiekuńczo-wychowawcze, alkoholizm i przemoc w rodzinie.	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Kierunki działania Gminnego Ośrodka Pomocy Społecznej w Przesmykach są zgodne z obowiązującymi przepisami, zapisami Gminnej Strategii Rozwiązywania Problemów Społecznych Gminy Przesmyki, posiadanymi środkami finansowymi i zasobami ludzkimi.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06752" y="4992328"/>
            <a:ext cx="8458200" cy="77426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7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DZIĘKUJĘ ZA UWAGĘ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>
          <a:xfrm>
            <a:off x="603552" y="609600"/>
            <a:ext cx="7756512" cy="39618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i="1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endParaRPr lang="pl-PL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sz="2800" i="1" dirty="0">
                <a:latin typeface="Times New Roman" pitchFamily="18" charset="0"/>
                <a:cs typeface="Times New Roman" pitchFamily="18" charset="0"/>
              </a:rPr>
              <a:t>    Za współpracę z Ośrodkiem serdecznie dziękuję wszystkim osobom i instytucjom wspierającym naszą pracę i starającym się wspólnie z nami działać w celu rozwiązywania </a:t>
            </a:r>
            <a:r>
              <a:rPr lang="pl-PL" sz="2800" i="1">
                <a:latin typeface="Times New Roman" pitchFamily="18" charset="0"/>
                <a:cs typeface="Times New Roman" pitchFamily="18" charset="0"/>
              </a:rPr>
              <a:t>problemów społecznych osób i rodzin, </a:t>
            </a:r>
            <a:r>
              <a:rPr lang="pl-PL" sz="2800" i="1" dirty="0">
                <a:latin typeface="Times New Roman" pitchFamily="18" charset="0"/>
                <a:cs typeface="Times New Roman" pitchFamily="18" charset="0"/>
              </a:rPr>
              <a:t>mieszkańców naszej wspólnoty gminnej.</a:t>
            </a:r>
            <a:endParaRPr lang="pl-PL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3296" y="42260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PODSTAWA PRAWNA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02912" y="1745416"/>
            <a:ext cx="8357792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sz="3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myśl art. 179 ust. 1  ustawy z dnia 9 czerwca 2011r. o wspieraniu rodziny i systemie pieczy zastępczej (tj. Dz. U. z 2024 r., poz. 177 ze zm.)</a:t>
            </a:r>
          </a:p>
          <a:p>
            <a:pPr algn="just"/>
            <a:r>
              <a:rPr lang="pl-PL" sz="3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terminie do dnia 31 marca każdego roku wójt składa radzie gminy roczne sprawozdanie z realizacji zadań z zakresu wspierania rodziny oraz przedstawia potrzeby związane z realizacją zadań.</a:t>
            </a:r>
          </a:p>
          <a:p>
            <a:pPr algn="just"/>
            <a:r>
              <a:rPr lang="pl-PL" sz="3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Niniejsze sprawozdanie stanowi jednocześnie sprawozdanie z realizacji Gminnego Programu Wspierania Rodziny w 2023r.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8272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SYTUACJA DEMOGRAFICZNA </a:t>
            </a:r>
            <a:b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GMINY PRZESMYKI</a:t>
            </a:r>
            <a:endParaRPr lang="pl-PL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543424" y="1865672"/>
            <a:ext cx="7467600" cy="4873752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None/>
            </a:pPr>
            <a:r>
              <a:rPr lang="pl-P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Gminę Przesmyki według danych USC na dzień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31.12.2023 r.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zamieszkiwało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3028 osób. </a:t>
            </a:r>
          </a:p>
          <a:p>
            <a:pPr algn="just">
              <a:lnSpc>
                <a:spcPct val="110000"/>
              </a:lnSpc>
              <a:buNone/>
            </a:pP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59,8% mieszkańców to osoby w wieku produkcyjnym (18-60 lat dla kobiet; 18-65 dla mężczyzn),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pozostała część to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osoby w wieku poprodukcyjnym (24,0%)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oraz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wieku przedprodukcyjnym (16,2%)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10000"/>
              </a:lnSpc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Analiza danych na przestrzeni ostatnich lat wskazuje, że od kilku lat liczba ludności w gminie systematycznie spada.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2912" y="242216"/>
            <a:ext cx="8686800" cy="841248"/>
          </a:xfrm>
        </p:spPr>
        <p:txBody>
          <a:bodyPr>
            <a:no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SYTUACJA DEMOGRAFICZNA </a:t>
            </a:r>
            <a:b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GMINY PRZESMYKI</a:t>
            </a:r>
            <a:endParaRPr lang="pl-PL" sz="28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quarter" idx="1"/>
          </p:nvPr>
        </p:nvGraphicFramePr>
        <p:xfrm>
          <a:off x="302912" y="1745416"/>
          <a:ext cx="8535988" cy="405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122528" y="6255016"/>
            <a:ext cx="8311848" cy="430352"/>
          </a:xfrm>
        </p:spPr>
        <p:txBody>
          <a:bodyPr>
            <a:norm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Dane Urzędu Gminy Przesmyki</a:t>
            </a:r>
            <a:endParaRPr lang="pl-PL" sz="1100" dirty="0">
              <a:latin typeface="Times New Roman" pitchFamily="18" charset="0"/>
              <a:cs typeface="Times New Roman" pitchFamily="18" charset="0"/>
            </a:endParaRPr>
          </a:p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543424" y="1204264"/>
            <a:ext cx="75761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1. Liczba mieszkańców gminy Przesmyki w latach 2021-2023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62472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MIESZKAŃCY GMINY PRZESMYKI NA RYNKU PRACY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23168" y="1745416"/>
            <a:ext cx="7467600" cy="48737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Według danych Powiatowego Urzędu Pracy w Siedlcach na koniec grudnia 2023 r. na terenie Gminy Przesmyki zarejestrowane były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44 osoby bezrobotne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co stanowiło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około 2,4% mieszkańców gminy w wieku produkcyjnym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Dane te nie odzwierciedlają w pełni poziomu bezrobocia, wskazują bowiem liczbę osób zarejestrowanych w urzędzie pracy, a nie faktycznie poszukujących pracy. Powszechnym zjawiskiem jest tzw. „bezrobocie ukryte” jak również zatrudnienie na umowach śmieciowych i w ramach prac dorywczych.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2912" y="242216"/>
            <a:ext cx="8686800" cy="841248"/>
          </a:xfrm>
        </p:spPr>
        <p:txBody>
          <a:bodyPr>
            <a:no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MIESZKAŃCY GMINY PRZESMYKI NA RYNKU PRACY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23168" y="1204264"/>
            <a:ext cx="8478048" cy="5059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Wykres 2. Osoby bezrobotne na terenie gminy Przesmyki w latach 2021-2023</a:t>
            </a:r>
            <a:endParaRPr lang="pl-PL" sz="1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2"/>
          </p:nvPr>
        </p:nvGraphicFramePr>
        <p:xfrm>
          <a:off x="482600" y="1600200"/>
          <a:ext cx="85090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423168" y="6375272"/>
            <a:ext cx="243207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Dane Urzędu Gminy Przesmyki</a:t>
            </a:r>
            <a:endParaRPr lang="pl-PL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42216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INFRASTRUKTURA SPOŁECZNA GMINY PRZESMYKI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W Gminie Przesmyki jest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15 mieszkań komunalnych 1 </a:t>
            </a:r>
            <a:r>
              <a:rPr lang="pl-PL" b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mieszkanie socjalne</a:t>
            </a:r>
            <a:r>
              <a:rPr lang="pl-PL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pl-PL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Zadania podstawowej opieki zdrowotnej realizują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niepubliczne zakłady opieki zdrowotnej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Na terenie gminy Przesmyki działają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zespoły szkół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organizujące pracę dwóch przedszkoli i dwóch szkół podstawowych:</a:t>
            </a:r>
          </a:p>
          <a:p>
            <a:pPr algn="just">
              <a:buFont typeface="Wingdings" pitchFamily="2" charset="2"/>
              <a:buChar char="Ø"/>
            </a:pP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Zespół Szkół w Łysowie,</a:t>
            </a:r>
          </a:p>
          <a:p>
            <a:pPr algn="just">
              <a:buFont typeface="Wingdings" pitchFamily="2" charset="2"/>
              <a:buChar char="Ø"/>
            </a:pP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Zespół Szkół w Przesmykach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W gminie funkcjonują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przedszkola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nie ma zapotrzebowania wśród mieszkańców gminy na umieszczanie dzieci w żłobkach. W 2023 roku wszystkie dzieci uzyskały miejsca w oddziałach przedszkolnych.</a:t>
            </a:r>
          </a:p>
          <a:p>
            <a:pPr algn="just"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Czas wolny od zajęć lekcyjnych organizują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świetlice przyszkolne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oraz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świetlice wiejskie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Działalnością kulturalną w gminie zajmuje się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Gminny Ośrodek Kultury w Przesmykach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czytelnictwo upowszechnia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Gminna Biblioteka Publiczna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spełniająca również rolę biblioteki szkolnej. </a:t>
            </a:r>
          </a:p>
          <a:p>
            <a:pPr algn="just"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Nad bezpieczeństwem mieszkańców Gminy Przesmyki czuwają funkcjonariusze policji z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Komisariatu Policji w Mordach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Na terenie gminy oprócz ośrodka pomocy społecznej brak jest innych instytucji pomocy. W Kukawkach zlokalizowany jest Dom Pomocy Społecznej dla osób z chorobą Alzheimera nie należący do zasobów gminy, którego podmiotem prowadzącym jest starosta (PCPR).</a:t>
            </a:r>
          </a:p>
          <a:p>
            <a:pPr algn="just"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Utworzenie i utrzymanie ośrodka pomocy społecznej i zapewnienie środków na wynagrodzenia pracowników jest zadaniem własnym gminy o charakterze obowiązkowym. 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Wykusz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1424</TotalTime>
  <Words>3599</Words>
  <Application>Microsoft Office PowerPoint</Application>
  <PresentationFormat>Pokaz na ekranie (4:3)</PresentationFormat>
  <Paragraphs>367</Paragraphs>
  <Slides>39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39</vt:i4>
      </vt:variant>
    </vt:vector>
  </HeadingPairs>
  <TitlesOfParts>
    <vt:vector size="46" baseType="lpstr">
      <vt:lpstr>Arial</vt:lpstr>
      <vt:lpstr>Calibri</vt:lpstr>
      <vt:lpstr>Century Schoolbook</vt:lpstr>
      <vt:lpstr>Times New Roman</vt:lpstr>
      <vt:lpstr>Wingdings</vt:lpstr>
      <vt:lpstr>Wingdings 2</vt:lpstr>
      <vt:lpstr>Wykusz</vt:lpstr>
      <vt:lpstr>Opracowała: mgr Bogusława Górska Kierownik GOPS Przesmyki </vt:lpstr>
      <vt:lpstr>PODSTAWA PRAWNA</vt:lpstr>
      <vt:lpstr>PODSTAWA PRAWNA</vt:lpstr>
      <vt:lpstr>PODSTAWA PRAWNA</vt:lpstr>
      <vt:lpstr>SYTUACJA DEMOGRAFICZNA  GMINY PRZESMYKI</vt:lpstr>
      <vt:lpstr>SYTUACJA DEMOGRAFICZNA  GMINY PRZESMYKI</vt:lpstr>
      <vt:lpstr>MIESZKAŃCY GMINY PRZESMYKI NA RYNKU PRACY</vt:lpstr>
      <vt:lpstr>MIESZKAŃCY GMINY PRZESMYKI NA RYNKU PRACY</vt:lpstr>
      <vt:lpstr>INFRASTRUKTURA SPOŁECZNA GMINY PRZESMYKI</vt:lpstr>
      <vt:lpstr>NAJWAŻNIEJSZE DZIAŁANIA PODEJMOWANE PRZEZ GMINNY OŚRODEK POMOCY SPOŁECZNEJ – ZASADY FUNKCJONOWANIA</vt:lpstr>
      <vt:lpstr>DANE O KORZYSTAJĄCYCH  Z POMOCY SPOŁECZNEJ</vt:lpstr>
      <vt:lpstr>POWODY UDZIELENIA POMOCY  I WSPARCIA</vt:lpstr>
      <vt:lpstr>UDZIELONA POMOC W LATACH  2021-2023</vt:lpstr>
      <vt:lpstr>UDZIELANIE Świadczeń  z POMOCY społecznej</vt:lpstr>
      <vt:lpstr>WYWIADY ŚRODOWISKOWE  W LATACH 2021-2023 </vt:lpstr>
      <vt:lpstr>FORMY REALIZOWANYCH ŚWIADCZEŃ</vt:lpstr>
      <vt:lpstr>ŚWIADCZENIA PIENIĘŻNE Z POMOCY SPOŁECZNEJ UDZIELONE W LATACH 2021-2023</vt:lpstr>
      <vt:lpstr>ŚWIADCZENIA PIENIĘŻNE Z POMOCY SPOŁECZNEJ UDZIELONE W LATACH 2021-2023</vt:lpstr>
      <vt:lpstr>ŚWIADCZENIA NIEPIENIĘŻNE Z POMOCY SPOŁECZNEJ UDZIELONE W LATACH 2021-2023</vt:lpstr>
      <vt:lpstr>ŚWIADCZENIA NIEPIENIĘŻNE Z POMOCY SPOŁECZNEJ UDZIELONE W LATACH 2021-2023</vt:lpstr>
      <vt:lpstr>ŚWIADCZENIA REALIZOWANE PRZEZ GMINNY OŚRODEK POMOCY SPOŁECZNEJ W PRZESMYKACH</vt:lpstr>
      <vt:lpstr>WYDATKI BUDŻETOWE REALIZOWANE PRZEZ GMINNY OŚRODEK POMOCY SPOŁECZNEJ W PRZESMYKACH W LATACH 2021-2023</vt:lpstr>
      <vt:lpstr>WYDATKI BUDŻETOWE REALIZOWANE PRZEZ GMINNY OŚRODEK POMOCY SPOŁECZNEJ W PRZESMYKACH W LATACH 2021-2023</vt:lpstr>
      <vt:lpstr>Wykonanie budżetu gminnego ośrodka POMOCY SPOŁECZNEJ W PRZESMYKACH  W LATACH 2022-2023</vt:lpstr>
      <vt:lpstr>Wykonanie budżetu gminnego ośrodka POMOCY SPOŁECZNEJ W PRZESMYKACH  W LATACH 2022-2023</vt:lpstr>
      <vt:lpstr>Wykonanie budżetu gminnego ośrodka POMOCY SPOŁECZNEJ W PRZESMYKACH  W LATACH 2022-2023</vt:lpstr>
      <vt:lpstr>Wykonanie budżetu gminnego ośrodka POMOCY SPOŁECZNEJ W PRZESMYKACH  W LATACH 2022-2023</vt:lpstr>
      <vt:lpstr>REALIZACJA ZADAŃ ZLECONYCH  W LATACH 2021-2023</vt:lpstr>
      <vt:lpstr>REALIZACJA ZADAŃ ZLECONYCH  W LATACH 2021-2023</vt:lpstr>
      <vt:lpstr>REALIZACJA ZADAŃ  W LATACH 2021-2023</vt:lpstr>
      <vt:lpstr>REALIZACJA ZADAŃ  W LATACH 2021-2023</vt:lpstr>
      <vt:lpstr>INNE ZADANIA REALIZOWANE PRZEZ GMINNY OŚRODEK POMOCY SPOŁECZNEJ  W ROKU 2023</vt:lpstr>
      <vt:lpstr>ODPŁATNOŚĆ ZA POBYT W PIECZY ZASTĘPCZEJ</vt:lpstr>
      <vt:lpstr>INNE ZADANIA REALIZOWANE PRZEZ GMINNY OŚRODEK POMOCY SPOŁECZNEJ  W ROKU 2023</vt:lpstr>
      <vt:lpstr>ŚWIADCZENIE PRACY SOCJALNEJ  I INNE INICJATYWY  </vt:lpstr>
      <vt:lpstr>INNE ZADANIA REALIZOWANE PRZEZ GMINNY OŚRODEK POMOCY SPOŁECZNEJ  W LATACH 2021-2023</vt:lpstr>
      <vt:lpstr>KADRA JEDNOSTKI ORGANIZACYJNEJ POMOCY SPOŁECZNEJ</vt:lpstr>
      <vt:lpstr>NAJWAŻNIEJSZE ZADANIA DO WYKONANIA W 2024 ROKU</vt:lpstr>
      <vt:lpstr>DZIĘKUJĘ ZA UWAGĘ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Opracowała: mgr Bogusława Górska Kierownik GOPS Przesmyki </dc:title>
  <dc:creator>500_PLUS</dc:creator>
  <cp:lastModifiedBy>Bogusława Górska</cp:lastModifiedBy>
  <cp:revision>78</cp:revision>
  <dcterms:created xsi:type="dcterms:W3CDTF">2024-04-11T14:20:13Z</dcterms:created>
  <dcterms:modified xsi:type="dcterms:W3CDTF">2024-04-29T08:30:21Z</dcterms:modified>
</cp:coreProperties>
</file>