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96" r:id="rId29"/>
    <p:sldId id="284" r:id="rId30"/>
    <p:sldId id="285" r:id="rId31"/>
    <p:sldId id="297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907669380020929E-2"/>
                  <c:y val="3.0698388334612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B2-43DE-BA2A-66CFBE05F0A9}"/>
                </c:ext>
              </c:extLst>
            </c:dLbl>
            <c:dLbl>
              <c:idx val="1"/>
              <c:layout>
                <c:manualLayout>
                  <c:x val="-6.18118639112041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B2-43DE-BA2A-66CFBE05F0A9}"/>
                </c:ext>
              </c:extLst>
            </c:dLbl>
            <c:dLbl>
              <c:idx val="2"/>
              <c:layout>
                <c:manualLayout>
                  <c:x val="-1.0817076184460721E-2"/>
                  <c:y val="6.13967766692249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B2-43DE-BA2A-66CFBE05F0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3196</c:v>
                </c:pt>
                <c:pt idx="1">
                  <c:v>535</c:v>
                </c:pt>
                <c:pt idx="2">
                  <c:v>1894</c:v>
                </c:pt>
                <c:pt idx="3">
                  <c:v>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B2-43DE-BA2A-66CFBE05F0A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3122</c:v>
                </c:pt>
                <c:pt idx="1">
                  <c:v>519</c:v>
                </c:pt>
                <c:pt idx="2">
                  <c:v>1868</c:v>
                </c:pt>
                <c:pt idx="3">
                  <c:v>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B2-43DE-BA2A-66CFBE05F0A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26482988900522E-3"/>
                  <c:y val="3.0698388334612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B2-43DE-BA2A-66CFBE05F0A9}"/>
                </c:ext>
              </c:extLst>
            </c:dLbl>
            <c:dLbl>
              <c:idx val="1"/>
              <c:layout>
                <c:manualLayout>
                  <c:x val="1.5452965977801024E-3"/>
                  <c:y val="-9.2095165003837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B2-43DE-BA2A-66CFBE05F0A9}"/>
                </c:ext>
              </c:extLst>
            </c:dLbl>
            <c:dLbl>
              <c:idx val="2"/>
              <c:layout>
                <c:manualLayout>
                  <c:x val="1.0817076184460721E-2"/>
                  <c:y val="-3.0698388334612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B2-43DE-BA2A-66CFBE05F0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mieszkańcy ogółem</c:v>
                </c:pt>
                <c:pt idx="1">
                  <c:v>wiek przedprodukcyjny</c:v>
                </c:pt>
                <c:pt idx="2">
                  <c:v>wiek produkcyjny</c:v>
                </c:pt>
                <c:pt idx="3">
                  <c:v>wiek poprodukcyjny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3056</c:v>
                </c:pt>
                <c:pt idx="1">
                  <c:v>495</c:v>
                </c:pt>
                <c:pt idx="2">
                  <c:v>1839</c:v>
                </c:pt>
                <c:pt idx="3">
                  <c:v>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B2-43DE-BA2A-66CFBE05F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12928"/>
        <c:axId val="128814464"/>
      </c:barChart>
      <c:catAx>
        <c:axId val="12881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Calibri" pitchFamily="34" charset="0"/>
              </a:defRPr>
            </a:pPr>
            <a:endParaRPr lang="pl-PL"/>
          </a:p>
        </c:txPr>
        <c:crossAx val="128814464"/>
        <c:crosses val="autoZero"/>
        <c:auto val="1"/>
        <c:lblAlgn val="ctr"/>
        <c:lblOffset val="100"/>
        <c:noMultiLvlLbl val="0"/>
      </c:catAx>
      <c:valAx>
        <c:axId val="128814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aseline="0">
                <a:latin typeface="Calibri" pitchFamily="34" charset="0"/>
              </a:defRPr>
            </a:pPr>
            <a:endParaRPr lang="pl-PL"/>
          </a:p>
        </c:txPr>
        <c:crossAx val="1288129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aseline="0">
              <a:latin typeface="Calibri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88855771141376E-2"/>
                  <c:y val="-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634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637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661-463A-871E-96614E33E315}"/>
                </c:ext>
              </c:extLst>
            </c:dLbl>
            <c:dLbl>
              <c:idx val="1"/>
              <c:layout>
                <c:manualLayout>
                  <c:x val="1.699826257558111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pl-PL"/>
                      <a:t>.</a:t>
                    </a:r>
                    <a:r>
                      <a:rPr lang="en-US"/>
                      <a:t>720</a:t>
                    </a:r>
                    <a:r>
                      <a:rPr lang="pl-PL"/>
                      <a:t>.</a:t>
                    </a:r>
                    <a:r>
                      <a:rPr lang="en-US"/>
                      <a:t>907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661-463A-871E-96614E33E315}"/>
                </c:ext>
              </c:extLst>
            </c:dLbl>
            <c:dLbl>
              <c:idx val="2"/>
              <c:layout>
                <c:manualLayout>
                  <c:x val="2.9360635357821945E-2"/>
                  <c:y val="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830</a:t>
                    </a:r>
                    <a:r>
                      <a:rPr lang="pl-PL"/>
                      <a:t>.</a:t>
                    </a:r>
                    <a:r>
                      <a:rPr lang="en-US"/>
                      <a:t>363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661-463A-871E-96614E33E3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rok 2020</c:v>
                </c:pt>
                <c:pt idx="1">
                  <c:v>rok 2021</c:v>
                </c:pt>
                <c:pt idx="2">
                  <c:v>rok 2022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4634637</c:v>
                </c:pt>
                <c:pt idx="1">
                  <c:v>4720907</c:v>
                </c:pt>
                <c:pt idx="2">
                  <c:v>5830363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61-463A-871E-96614E33E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75662976"/>
        <c:axId val="175664512"/>
        <c:axId val="175508096"/>
      </c:bar3DChart>
      <c:catAx>
        <c:axId val="175662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664512"/>
        <c:crosses val="autoZero"/>
        <c:auto val="1"/>
        <c:lblAlgn val="ctr"/>
        <c:lblOffset val="100"/>
        <c:noMultiLvlLbl val="0"/>
      </c:catAx>
      <c:valAx>
        <c:axId val="175664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662976"/>
        <c:crosses val="autoZero"/>
        <c:crossBetween val="between"/>
      </c:valAx>
      <c:serAx>
        <c:axId val="175508096"/>
        <c:scaling>
          <c:orientation val="minMax"/>
        </c:scaling>
        <c:delete val="1"/>
        <c:axPos val="b"/>
        <c:majorTickMark val="out"/>
        <c:minorTickMark val="none"/>
        <c:tickLblPos val="none"/>
        <c:crossAx val="17566451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164</a:t>
                    </a:r>
                    <a:r>
                      <a:rPr lang="pl-PL"/>
                      <a:t>.</a:t>
                    </a:r>
                    <a:r>
                      <a:rPr lang="en-US"/>
                      <a:t>950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A11-4573-B80F-0BADBFB32A2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  <a:r>
                      <a:rPr lang="pl-PL"/>
                      <a:t>.</a:t>
                    </a:r>
                    <a:r>
                      <a:rPr lang="en-US"/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A11-4573-B80F-0BADBFB32A2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187</a:t>
                    </a:r>
                    <a:r>
                      <a:rPr lang="pl-PL"/>
                      <a:t>.</a:t>
                    </a:r>
                    <a:r>
                      <a:rPr lang="en-US"/>
                      <a:t>140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A11-4573-B80F-0BADBFB32A26}"/>
                </c:ext>
              </c:extLst>
            </c:dLbl>
            <c:dLbl>
              <c:idx val="3"/>
              <c:layout>
                <c:manualLayout>
                  <c:x val="0"/>
                  <c:y val="6.36182822913501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194</a:t>
                    </a:r>
                    <a:r>
                      <a:rPr lang="pl-PL"/>
                      <a:t>.</a:t>
                    </a:r>
                    <a:r>
                      <a:rPr lang="en-US"/>
                      <a:t>881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A11-4573-B80F-0BADBFB32A26}"/>
                </c:ext>
              </c:extLst>
            </c:dLbl>
            <c:dLbl>
              <c:idx val="4"/>
              <c:layout>
                <c:manualLayout>
                  <c:x val="3.0633737248405399E-3"/>
                  <c:y val="3.180914114567514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519</a:t>
                    </a:r>
                    <a:r>
                      <a:rPr lang="pl-PL"/>
                      <a:t>.</a:t>
                    </a:r>
                    <a:r>
                      <a:rPr lang="en-US"/>
                      <a:t>360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A11-4573-B80F-0BADBFB32A26}"/>
                </c:ext>
              </c:extLst>
            </c:dLbl>
            <c:dLbl>
              <c:idx val="5"/>
              <c:layout>
                <c:manualLayout>
                  <c:x val="-4.5950605872608101E-3"/>
                  <c:y val="6.361828229135048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714</a:t>
                    </a:r>
                    <a:r>
                      <a:rPr lang="pl-PL"/>
                      <a:t>.</a:t>
                    </a:r>
                    <a:r>
                      <a:rPr lang="en-US"/>
                      <a:t>241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A11-4573-B80F-0BADBFB32A2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928</a:t>
                    </a:r>
                    <a:r>
                      <a:rPr lang="pl-PL"/>
                      <a:t>.</a:t>
                    </a:r>
                    <a:r>
                      <a:rPr lang="en-US"/>
                      <a:t>982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A11-4573-B80F-0BADBFB32A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dotowane z budżetu państwa (Fundusz Przeciwdziałania COVID-19))</c:v>
                </c:pt>
                <c:pt idx="1">
                  <c:v>dotowane z budżetu państwa (Fundusz Pomocy dla ob. Ukrainy)</c:v>
                </c:pt>
                <c:pt idx="2">
                  <c:v>inne zadania zlecone przez Wójta</c:v>
                </c:pt>
                <c:pt idx="3">
                  <c:v>w tym: dotowane z budżetu państwa</c:v>
                </c:pt>
                <c:pt idx="4">
                  <c:v>w tym: finansowane z budżetu gminy</c:v>
                </c:pt>
                <c:pt idx="5">
                  <c:v>na zadania własne</c:v>
                </c:pt>
                <c:pt idx="6">
                  <c:v>na zadania zlecone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2164950</c:v>
                </c:pt>
                <c:pt idx="1">
                  <c:v>22190</c:v>
                </c:pt>
                <c:pt idx="2">
                  <c:v>2187140</c:v>
                </c:pt>
                <c:pt idx="3">
                  <c:v>194881</c:v>
                </c:pt>
                <c:pt idx="4">
                  <c:v>519360</c:v>
                </c:pt>
                <c:pt idx="5">
                  <c:v>714241</c:v>
                </c:pt>
                <c:pt idx="6">
                  <c:v>2928982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A11-4573-B80F-0BADBFB32A2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172</a:t>
                    </a:r>
                    <a:r>
                      <a:rPr lang="pl-PL"/>
                      <a:t>.</a:t>
                    </a:r>
                    <a:r>
                      <a:rPr lang="en-US"/>
                      <a:t>602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A11-4573-B80F-0BADBFB32A2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464</a:t>
                    </a:r>
                    <a:r>
                      <a:rPr lang="pl-PL"/>
                      <a:t>.</a:t>
                    </a:r>
                    <a:r>
                      <a:rPr lang="en-US"/>
                      <a:t>256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A11-4573-B80F-0BADBFB32A2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636</a:t>
                    </a:r>
                    <a:r>
                      <a:rPr lang="pl-PL"/>
                      <a:t>.</a:t>
                    </a:r>
                    <a:r>
                      <a:rPr lang="en-US"/>
                      <a:t>858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A11-4573-B80F-0BADBFB32A2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pl-PL"/>
                      <a:t>.</a:t>
                    </a:r>
                    <a:r>
                      <a:rPr lang="en-US"/>
                      <a:t>084</a:t>
                    </a:r>
                    <a:r>
                      <a:rPr lang="pl-PL"/>
                      <a:t>.</a:t>
                    </a:r>
                    <a:r>
                      <a:rPr lang="en-US"/>
                      <a:t>049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A11-4573-B80F-0BADBFB32A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dotowane z budżetu państwa (Fundusz Przeciwdziałania COVID-19))</c:v>
                </c:pt>
                <c:pt idx="1">
                  <c:v>dotowane z budżetu państwa (Fundusz Pomocy dla ob. Ukrainy)</c:v>
                </c:pt>
                <c:pt idx="2">
                  <c:v>inne zadania zlecone przez Wójta</c:v>
                </c:pt>
                <c:pt idx="3">
                  <c:v>w tym: dotowane z budżetu państwa</c:v>
                </c:pt>
                <c:pt idx="4">
                  <c:v>w tym: finansowane z budżetu gminy</c:v>
                </c:pt>
                <c:pt idx="5">
                  <c:v>na zadania własne</c:v>
                </c:pt>
                <c:pt idx="6">
                  <c:v>na zadania zlecone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3">
                  <c:v>172602</c:v>
                </c:pt>
                <c:pt idx="4">
                  <c:v>464256</c:v>
                </c:pt>
                <c:pt idx="5">
                  <c:v>636858</c:v>
                </c:pt>
                <c:pt idx="6">
                  <c:v>4084049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11-4573-B80F-0BADBFB32A2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6.1267474496810746E-3"/>
                  <c:y val="-9.542742343702595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165</a:t>
                    </a:r>
                    <a:r>
                      <a:rPr lang="pl-PL"/>
                      <a:t>.</a:t>
                    </a:r>
                    <a:r>
                      <a:rPr lang="en-US"/>
                      <a:t>659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A11-4573-B80F-0BADBFB32A26}"/>
                </c:ext>
              </c:extLst>
            </c:dLbl>
            <c:dLbl>
              <c:idx val="4"/>
              <c:layout>
                <c:manualLayout>
                  <c:x val="-4.595060587260863E-3"/>
                  <c:y val="-9.542742343702535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343</a:t>
                    </a:r>
                    <a:r>
                      <a:rPr lang="pl-PL"/>
                      <a:t>.</a:t>
                    </a:r>
                    <a:r>
                      <a:rPr lang="en-US"/>
                      <a:t>400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A11-4573-B80F-0BADBFB32A26}"/>
                </c:ext>
              </c:extLst>
            </c:dLbl>
            <c:dLbl>
              <c:idx val="5"/>
              <c:layout>
                <c:manualLayout>
                  <c:x val="-3.0633737248405958E-3"/>
                  <c:y val="-9.542742343702535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509</a:t>
                    </a:r>
                    <a:r>
                      <a:rPr lang="pl-PL"/>
                      <a:t>.</a:t>
                    </a:r>
                    <a:r>
                      <a:rPr lang="en-US"/>
                      <a:t>059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2A11-4573-B80F-0BADBFB32A26}"/>
                </c:ext>
              </c:extLst>
            </c:dLbl>
            <c:dLbl>
              <c:idx val="6"/>
              <c:layout>
                <c:manualLayout>
                  <c:x val="-1.5316868624202689E-3"/>
                  <c:y val="-9.542742343702535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pl-PL"/>
                      <a:t>.</a:t>
                    </a:r>
                    <a:r>
                      <a:rPr lang="en-US"/>
                      <a:t>125</a:t>
                    </a:r>
                    <a:r>
                      <a:rPr lang="pl-PL"/>
                      <a:t>.</a:t>
                    </a:r>
                    <a:r>
                      <a:rPr lang="en-US"/>
                      <a:t>578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2A11-4573-B80F-0BADBFB32A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dotowane z budżetu państwa (Fundusz Przeciwdziałania COVID-19))</c:v>
                </c:pt>
                <c:pt idx="1">
                  <c:v>dotowane z budżetu państwa (Fundusz Pomocy dla ob. Ukrainy)</c:v>
                </c:pt>
                <c:pt idx="2">
                  <c:v>inne zadania zlecone przez Wójta</c:v>
                </c:pt>
                <c:pt idx="3">
                  <c:v>w tym: dotowane z budżetu państwa</c:v>
                </c:pt>
                <c:pt idx="4">
                  <c:v>w tym: finansowane z budżetu gminy</c:v>
                </c:pt>
                <c:pt idx="5">
                  <c:v>na zadania własne</c:v>
                </c:pt>
                <c:pt idx="6">
                  <c:v>na zadania zlecone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3">
                  <c:v>165659</c:v>
                </c:pt>
                <c:pt idx="4">
                  <c:v>343400</c:v>
                </c:pt>
                <c:pt idx="5">
                  <c:v>509059</c:v>
                </c:pt>
                <c:pt idx="6">
                  <c:v>4125578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A11-4573-B80F-0BADBFB32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716608"/>
        <c:axId val="175751168"/>
      </c:barChart>
      <c:catAx>
        <c:axId val="175716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75751168"/>
        <c:crosses val="autoZero"/>
        <c:auto val="1"/>
        <c:lblAlgn val="ctr"/>
        <c:lblOffset val="100"/>
        <c:noMultiLvlLbl val="0"/>
      </c:catAx>
      <c:valAx>
        <c:axId val="175751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1757166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63790042741113E-2"/>
          <c:y val="8.2441219167015842E-2"/>
          <c:w val="0.84672080954531181"/>
          <c:h val="0.6174158907171535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928</a:t>
                    </a:r>
                    <a:r>
                      <a:rPr lang="pl-PL"/>
                      <a:t>.</a:t>
                    </a:r>
                    <a:r>
                      <a:rPr lang="en-US"/>
                      <a:t>982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888-487B-8CED-9D54246A6D2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194</a:t>
                    </a:r>
                    <a:r>
                      <a:rPr lang="pl-PL"/>
                      <a:t>.</a:t>
                    </a:r>
                    <a:r>
                      <a:rPr lang="en-US"/>
                      <a:t>881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88-487B-8CED-9D54246A6D2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519</a:t>
                    </a:r>
                    <a:r>
                      <a:rPr lang="pl-PL"/>
                      <a:t>.</a:t>
                    </a:r>
                    <a:r>
                      <a:rPr lang="en-US"/>
                      <a:t>360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888-487B-8CED-9D54246A6D2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187</a:t>
                    </a:r>
                    <a:r>
                      <a:rPr lang="pl-PL"/>
                      <a:t>.</a:t>
                    </a:r>
                    <a:r>
                      <a:rPr lang="en-US"/>
                      <a:t>140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888-487B-8CED-9D54246A6D2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zadania zlecone (50,2%)</c:v>
                </c:pt>
                <c:pt idx="1">
                  <c:v>zadania własne dotowane z budżetu państwa (3,3%)</c:v>
                </c:pt>
                <c:pt idx="2">
                  <c:v>zadania własne finansowane z budżetu gminy (9,0%)</c:v>
                </c:pt>
                <c:pt idx="3">
                  <c:v>inne zadania zlecone przez Wójta (37,5%)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2928982</c:v>
                </c:pt>
                <c:pt idx="1">
                  <c:v>194881</c:v>
                </c:pt>
                <c:pt idx="2">
                  <c:v>519360</c:v>
                </c:pt>
                <c:pt idx="3">
                  <c:v>2187140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88-487B-8CED-9D54246A6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277577182051925E-2"/>
          <c:y val="4.4997985467017373E-2"/>
          <c:w val="0.87430535410728449"/>
          <c:h val="0.69248913265750345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084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049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DA4-41C5-BA8C-E779B3CF7A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/>
                      <a:t>172</a:t>
                    </a:r>
                    <a:r>
                      <a:rPr lang="pl-PL"/>
                      <a:t>.</a:t>
                    </a:r>
                    <a:r>
                      <a:rPr lang="en-US"/>
                      <a:t>602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DA4-41C5-BA8C-E779B3CF7A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/>
                      <a:t>464</a:t>
                    </a:r>
                    <a:r>
                      <a:rPr lang="pl-PL"/>
                      <a:t>.</a:t>
                    </a:r>
                    <a:r>
                      <a:rPr lang="en-US"/>
                      <a:t>256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DA4-41C5-BA8C-E779B3CF7A8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zadania zlecone (86,5%)</c:v>
                </c:pt>
                <c:pt idx="1">
                  <c:v>zadania własne dotowane z budżetu państwa (3,7%)</c:v>
                </c:pt>
                <c:pt idx="2">
                  <c:v>zadania własne finansowane z budżetu gminy (9,8%)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4084049</c:v>
                </c:pt>
                <c:pt idx="1">
                  <c:v>172602</c:v>
                </c:pt>
                <c:pt idx="2">
                  <c:v>464256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A4-41C5-BA8C-E779B3CF7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474933661571958"/>
          <c:y val="0.77284267813432106"/>
          <c:w val="0.77050107935251322"/>
          <c:h val="0.20787247095124425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4251597379864"/>
          <c:y val="3.9647524779196953E-2"/>
          <c:w val="0.55284002696834966"/>
          <c:h val="0.603055145099150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  <a:r>
                      <a:rPr lang="pl-PL"/>
                      <a:t>.</a:t>
                    </a:r>
                    <a:r>
                      <a:rPr lang="en-US"/>
                      <a:t>267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EB-4F3A-8965-1DAF6C8EA8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109</a:t>
                    </a:r>
                    <a:r>
                      <a:rPr lang="pl-PL"/>
                      <a:t>.</a:t>
                    </a:r>
                    <a:r>
                      <a:rPr lang="en-US"/>
                      <a:t>013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0EB-4F3A-8965-1DAF6C8EA8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332</a:t>
                    </a:r>
                    <a:r>
                      <a:rPr lang="pl-PL"/>
                      <a:t>.</a:t>
                    </a:r>
                    <a:r>
                      <a:rPr lang="en-US"/>
                      <a:t>976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0EB-4F3A-8965-1DAF6C8EA8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437</a:t>
                    </a:r>
                    <a:r>
                      <a:rPr lang="pl-PL"/>
                      <a:t>.</a:t>
                    </a:r>
                    <a:r>
                      <a:rPr lang="en-US"/>
                      <a:t>336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0EB-4F3A-8965-1DAF6C8EA8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składka na ubezpieczenie zdrowotne</c:v>
                </c:pt>
                <c:pt idx="1">
                  <c:v>świadczenia wychowawcze</c:v>
                </c:pt>
                <c:pt idx="2">
                  <c:v>świadczenia rodzinne i fundusz alimentacyjny</c:v>
                </c:pt>
                <c:pt idx="3">
                  <c:v>dodatek osłonowy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49267</c:v>
                </c:pt>
                <c:pt idx="1">
                  <c:v>1109013</c:v>
                </c:pt>
                <c:pt idx="2">
                  <c:v>1332976</c:v>
                </c:pt>
                <c:pt idx="3">
                  <c:v>437336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EB-4F3A-8965-1DAF6C8EA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7580196819466695"/>
          <c:y val="0.67892260254100689"/>
          <c:w val="0.67353328673664381"/>
          <c:h val="0.31079462110937944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65703279154341"/>
          <c:y val="2.5860777685565691E-3"/>
          <c:w val="0.70840756845692698"/>
          <c:h val="0.7246305508482296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F54E-4745-8DA3-5F15DADEFB2A}"/>
              </c:ext>
            </c:extLst>
          </c:dPt>
          <c:dPt>
            <c:idx val="1"/>
            <c:bubble3D val="0"/>
            <c:explosion val="3"/>
            <c:extLst>
              <c:ext xmlns:c16="http://schemas.microsoft.com/office/drawing/2014/chart" uri="{C3380CC4-5D6E-409C-BE32-E72D297353CC}">
                <c16:uniqueId val="{00000001-F54E-4745-8DA3-5F15DADEFB2A}"/>
              </c:ext>
            </c:extLst>
          </c:dPt>
          <c:dPt>
            <c:idx val="2"/>
            <c:bubble3D val="0"/>
            <c:explosion val="2"/>
            <c:extLst>
              <c:ext xmlns:c16="http://schemas.microsoft.com/office/drawing/2014/chart" uri="{C3380CC4-5D6E-409C-BE32-E72D297353CC}">
                <c16:uniqueId val="{00000002-F54E-4745-8DA3-5F15DADEFB2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</a:t>
                    </a:r>
                    <a:r>
                      <a:rPr lang="pl-PL"/>
                      <a:t>.</a:t>
                    </a:r>
                    <a:r>
                      <a:rPr lang="en-US"/>
                      <a:t>273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54E-4745-8DA3-5F15DADEFB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761</a:t>
                    </a:r>
                    <a:r>
                      <a:rPr lang="pl-PL"/>
                      <a:t>.</a:t>
                    </a:r>
                    <a:r>
                      <a:rPr lang="en-US"/>
                      <a:t>640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54E-4745-8DA3-5F15DADEFB2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274</a:t>
                    </a:r>
                    <a:r>
                      <a:rPr lang="pl-PL"/>
                      <a:t>.</a:t>
                    </a:r>
                    <a:r>
                      <a:rPr lang="en-US"/>
                      <a:t>050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54E-4745-8DA3-5F15DADEFB2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pl-PL"/>
                      <a:t>.</a:t>
                    </a:r>
                    <a:r>
                      <a:rPr lang="en-US"/>
                      <a:t>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54E-4745-8DA3-5F15DADEFB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Arkusz1!$A$2:$A$5</c:f>
              <c:strCache>
                <c:ptCount val="4"/>
                <c:pt idx="0">
                  <c:v>składka na ubezpieczenie zdrowotne</c:v>
                </c:pt>
                <c:pt idx="1">
                  <c:v>świadczenia wychowawcze</c:v>
                </c:pt>
                <c:pt idx="2">
                  <c:v>świadczenia rodzinne i fundusz alimentacyjny</c:v>
                </c:pt>
                <c:pt idx="3">
                  <c:v>usuwanie skutków klęsk żywiołowych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33273</c:v>
                </c:pt>
                <c:pt idx="1">
                  <c:v>2761640</c:v>
                </c:pt>
                <c:pt idx="2">
                  <c:v>1274050</c:v>
                </c:pt>
                <c:pt idx="3">
                  <c:v>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4E-4745-8DA3-5F15DADEF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0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  <a:r>
                      <a:rPr lang="pl-PL"/>
                      <a:t>.</a:t>
                    </a:r>
                    <a:r>
                      <a:rPr lang="en-US"/>
                      <a:t>800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341-46A1-9138-D3755665E5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  <a:r>
                      <a:rPr lang="pl-PL"/>
                      <a:t>.</a:t>
                    </a:r>
                    <a:r>
                      <a:rPr lang="en-US"/>
                      <a:t>883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341-46A1-9138-D3755665E5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  <a:r>
                      <a:rPr lang="pl-PL"/>
                      <a:t>.</a:t>
                    </a:r>
                    <a:r>
                      <a:rPr lang="en-US"/>
                      <a:t>870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341-46A1-9138-D3755665E5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390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341-46A1-9138-D3755665E5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79</a:t>
                    </a:r>
                    <a:r>
                      <a:rPr lang="pl-PL"/>
                      <a:t>.</a:t>
                    </a:r>
                    <a:r>
                      <a:rPr lang="en-US"/>
                      <a:t>632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341-46A1-9138-D3755665E5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306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341-46A1-9138-D3755665E5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32800</c:v>
                </c:pt>
                <c:pt idx="1">
                  <c:v>59883</c:v>
                </c:pt>
                <c:pt idx="2">
                  <c:v>11870</c:v>
                </c:pt>
                <c:pt idx="3">
                  <c:v>5390</c:v>
                </c:pt>
                <c:pt idx="4">
                  <c:v>79632</c:v>
                </c:pt>
                <c:pt idx="5">
                  <c:v>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41-46A1-9138-D3755665E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  <a:r>
                      <a:rPr lang="pl-PL"/>
                      <a:t>.</a:t>
                    </a:r>
                    <a:r>
                      <a:rPr lang="en-US"/>
                      <a:t>446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3E9-403F-B1EB-9E19251152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  <a:r>
                      <a:rPr lang="pl-PL"/>
                      <a:t>.</a:t>
                    </a:r>
                    <a:r>
                      <a:rPr lang="en-US"/>
                      <a:t>581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3E9-403F-B1EB-9E19251152D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r>
                      <a:rPr lang="pl-PL"/>
                      <a:t>.</a:t>
                    </a:r>
                    <a:r>
                      <a:rPr lang="en-US"/>
                      <a:t>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3E9-403F-B1EB-9E19251152D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101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3E9-403F-B1EB-9E19251152D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78</a:t>
                    </a:r>
                    <a:r>
                      <a:rPr lang="pl-PL"/>
                      <a:t>.</a:t>
                    </a:r>
                    <a:r>
                      <a:rPr lang="en-US"/>
                      <a:t>735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E9-403F-B1EB-9E19251152D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  <a:r>
                      <a:rPr lang="pl-PL"/>
                      <a:t>.</a:t>
                    </a:r>
                    <a:r>
                      <a:rPr lang="en-US"/>
                      <a:t>739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3E9-403F-B1EB-9E19251152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dofinansowanie programu "Posiłek w szkole i w domu"</c:v>
                </c:pt>
                <c:pt idx="1">
                  <c:v>dofinansowanie zasiłków stałych</c:v>
                </c:pt>
                <c:pt idx="2">
                  <c:v>dofinansowanie zasiłków okresowych</c:v>
                </c:pt>
                <c:pt idx="3">
                  <c:v>składka na ubezpieczenie zdrowotne podopiecznych</c:v>
                </c:pt>
                <c:pt idx="4">
                  <c:v>dofinansowanie kosztów utrzymania ośrodka</c:v>
                </c:pt>
                <c:pt idx="5">
                  <c:v>pomoc materialna dla uczniów o charakterze socjalnym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23446</c:v>
                </c:pt>
                <c:pt idx="1">
                  <c:v>49581</c:v>
                </c:pt>
                <c:pt idx="2">
                  <c:v>6000</c:v>
                </c:pt>
                <c:pt idx="3">
                  <c:v>5101</c:v>
                </c:pt>
                <c:pt idx="4">
                  <c:v>78735</c:v>
                </c:pt>
                <c:pt idx="5">
                  <c:v>9739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E9-403F-B1EB-9E1925115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r>
                      <a:rPr lang="pl-PL"/>
                      <a:t>.</a:t>
                    </a:r>
                    <a:r>
                      <a:rPr lang="en-US"/>
                      <a:t>183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A54-4B4F-A2E9-06A6F99C027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430</a:t>
                    </a:r>
                    <a:r>
                      <a:rPr lang="pl-PL"/>
                      <a:t>.</a:t>
                    </a:r>
                    <a:r>
                      <a:rPr lang="en-US"/>
                      <a:t>887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A54-4B4F-A2E9-06A6F99C027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  <a:r>
                      <a:rPr lang="pl-PL"/>
                      <a:t>.</a:t>
                    </a:r>
                    <a:r>
                      <a:rPr lang="en-US"/>
                      <a:t>743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A54-4B4F-A2E9-06A6F99C027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45</a:t>
                    </a:r>
                    <a:r>
                      <a:rPr lang="pl-PL"/>
                      <a:t>.</a:t>
                    </a:r>
                    <a:r>
                      <a:rPr lang="en-US"/>
                      <a:t>361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A54-4B4F-A2E9-06A6F99C027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328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A54-4B4F-A2E9-06A6F99C027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pl-PL"/>
                      <a:t>.</a:t>
                    </a:r>
                    <a:r>
                      <a:rPr lang="en-US"/>
                      <a:t>703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A54-4B4F-A2E9-06A6F99C02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dożywiania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6183</c:v>
                </c:pt>
                <c:pt idx="1">
                  <c:v>430887</c:v>
                </c:pt>
                <c:pt idx="2">
                  <c:v>11743</c:v>
                </c:pt>
                <c:pt idx="3">
                  <c:v>45361</c:v>
                </c:pt>
                <c:pt idx="4">
                  <c:v>1328</c:v>
                </c:pt>
                <c:pt idx="5">
                  <c:v>17703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54-4B4F-A2E9-06A6F99C0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637238589481248E-2"/>
          <c:y val="7.7563048977744173E-2"/>
          <c:w val="0.82786770663879272"/>
          <c:h val="0.4606424665785586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  <a:r>
                      <a:rPr lang="pl-PL"/>
                      <a:t>.</a:t>
                    </a:r>
                    <a:r>
                      <a:rPr lang="en-US"/>
                      <a:t>615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1CB-46AD-85A1-CE5B4E88A5C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394</a:t>
                    </a:r>
                    <a:r>
                      <a:rPr lang="pl-PL"/>
                      <a:t>.</a:t>
                    </a:r>
                    <a:r>
                      <a:rPr lang="en-US"/>
                      <a:t>409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1CB-46AD-85A1-CE5B4E88A5C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  <a:r>
                      <a:rPr lang="pl-PL"/>
                      <a:t>.</a:t>
                    </a:r>
                    <a:r>
                      <a:rPr lang="en-US"/>
                      <a:t>851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1CB-46AD-85A1-CE5B4E88A5C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38</a:t>
                    </a:r>
                    <a:r>
                      <a:rPr lang="pl-PL"/>
                      <a:t>.</a:t>
                    </a:r>
                    <a:r>
                      <a:rPr lang="en-US"/>
                      <a:t>257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1CB-46AD-85A1-CE5B4E88A5C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437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1CB-46AD-85A1-CE5B4E88A5C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395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1CB-46AD-85A1-CE5B4E88A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zasiłek celowy i okresowy</c:v>
                </c:pt>
                <c:pt idx="1">
                  <c:v>ośrodek pomocy społecznej</c:v>
                </c:pt>
                <c:pt idx="2">
                  <c:v>pomoc w zakresie dożywiana</c:v>
                </c:pt>
                <c:pt idx="3">
                  <c:v>rodziny zastępcze</c:v>
                </c:pt>
                <c:pt idx="4">
                  <c:v>pomoc materialna dla uczniów o charakterze socjalnym</c:v>
                </c:pt>
                <c:pt idx="5">
                  <c:v>usługi opiekuńcze i specjalistyczne</c:v>
                </c:pt>
                <c:pt idx="6">
                  <c:v>dodatek mieszkaniowy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15615</c:v>
                </c:pt>
                <c:pt idx="1">
                  <c:v>394409</c:v>
                </c:pt>
                <c:pt idx="2">
                  <c:v>7851</c:v>
                </c:pt>
                <c:pt idx="3">
                  <c:v>38257</c:v>
                </c:pt>
                <c:pt idx="4">
                  <c:v>2437</c:v>
                </c:pt>
                <c:pt idx="5">
                  <c:v>292</c:v>
                </c:pt>
                <c:pt idx="6">
                  <c:v>5395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CB-46AD-85A1-CE5B4E88A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35889793340316E-3"/>
                  <c:y val="-2.186645572546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DE-42F3-AF56-4CE36AC243F2}"/>
                </c:ext>
              </c:extLst>
            </c:dLbl>
            <c:dLbl>
              <c:idx val="1"/>
              <c:layout>
                <c:manualLayout>
                  <c:x val="3.0905931955602052E-3"/>
                  <c:y val="-1.561889694676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DE-42F3-AF56-4CE36AC243F2}"/>
                </c:ext>
              </c:extLst>
            </c:dLbl>
            <c:dLbl>
              <c:idx val="2"/>
              <c:layout>
                <c:manualLayout>
                  <c:x val="3.0905931955602052E-3"/>
                  <c:y val="-1.8742676336116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DE-42F3-AF56-4CE36AC24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58</c:v>
                </c:pt>
                <c:pt idx="1">
                  <c:v>34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DE-42F3-AF56-4CE36AC243F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17076184460688E-2"/>
                  <c:y val="-1.8742676336116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DE-42F3-AF56-4CE36AC243F2}"/>
                </c:ext>
              </c:extLst>
            </c:dLbl>
            <c:dLbl>
              <c:idx val="1"/>
              <c:layout>
                <c:manualLayout>
                  <c:x val="9.2716579097831507E-3"/>
                  <c:y val="-2.1866455725469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DE-42F3-AF56-4CE36AC243F2}"/>
                </c:ext>
              </c:extLst>
            </c:dLbl>
            <c:dLbl>
              <c:idx val="2"/>
              <c:layout>
                <c:manualLayout>
                  <c:x val="9.2717795866806146E-3"/>
                  <c:y val="-2.4990235114822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DE-42F3-AF56-4CE36AC24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72</c:v>
                </c:pt>
                <c:pt idx="1">
                  <c:v>39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DE-42F3-AF56-4CE36AC243F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98262575581118E-2"/>
                  <c:y val="-1.2495117557411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DE-42F3-AF56-4CE36AC243F2}"/>
                </c:ext>
              </c:extLst>
            </c:dLbl>
            <c:dLbl>
              <c:idx val="1"/>
              <c:layout>
                <c:manualLayout>
                  <c:x val="1.5452965977801018E-2"/>
                  <c:y val="-6.24755877870556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DE-42F3-AF56-4CE36AC243F2}"/>
                </c:ext>
              </c:extLst>
            </c:dLbl>
            <c:dLbl>
              <c:idx val="2"/>
              <c:layout>
                <c:manualLayout>
                  <c:x val="1.5452965977801018E-2"/>
                  <c:y val="-9.37133816805834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DE-42F3-AF56-4CE36AC24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bezrobotni ogółem</c:v>
                </c:pt>
                <c:pt idx="1">
                  <c:v>bezrobotni długotrwale</c:v>
                </c:pt>
                <c:pt idx="2">
                  <c:v>bezrobotni z prawem do zasiłku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59</c:v>
                </c:pt>
                <c:pt idx="1">
                  <c:v>39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3DE-42F3-AF56-4CE36AC24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870848"/>
        <c:axId val="171966848"/>
        <c:axId val="0"/>
      </c:bar3DChart>
      <c:catAx>
        <c:axId val="171870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1966848"/>
        <c:crosses val="autoZero"/>
        <c:auto val="1"/>
        <c:lblAlgn val="ctr"/>
        <c:lblOffset val="100"/>
        <c:noMultiLvlLbl val="0"/>
      </c:catAx>
      <c:valAx>
        <c:axId val="17196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18708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sz="1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pl-PL" sz="1800" baseline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2022 – 2.187.140 zł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  <a:r>
                      <a:rPr lang="pl-PL" dirty="0"/>
                      <a:t>2.19</a:t>
                    </a:r>
                    <a:r>
                      <a:rPr lang="en-US" dirty="0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64-4725-8C00-C0E748FA026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979</a:t>
                    </a:r>
                    <a:r>
                      <a:rPr lang="pl-PL"/>
                      <a:t>.</a:t>
                    </a:r>
                    <a:r>
                      <a:rPr lang="en-US"/>
                      <a:t>820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764-4725-8C00-C0E748FA026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185</a:t>
                    </a:r>
                    <a:r>
                      <a:rPr lang="pl-PL"/>
                      <a:t>.</a:t>
                    </a:r>
                    <a:r>
                      <a:rPr lang="en-US"/>
                      <a:t>130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764-4725-8C00-C0E748FA02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Arkusz1!$A$2:$A$4</c:f>
              <c:strCache>
                <c:ptCount val="3"/>
                <c:pt idx="0">
                  <c:v>świadczenia z Funduszu Pomocy (jednorazowe świadczenie pieniężne dla obywatela Ukrainy i posiłek w szkole dla uczniów w Ukrainy)</c:v>
                </c:pt>
                <c:pt idx="1">
                  <c:v>dodatki węglowe</c:v>
                </c:pt>
                <c:pt idx="2">
                  <c:v>dodatki dla gospodarstw domowych z tytułu wykorzystywania niektórych źródeł ciepła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22190</c:v>
                </c:pt>
                <c:pt idx="1">
                  <c:v>1979820</c:v>
                </c:pt>
                <c:pt idx="2">
                  <c:v>185130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64-4725-8C00-C0E748FA0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742676336116704E-2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1</a:t>
                    </a:r>
                    <a:r>
                      <a:rPr lang="en-US" dirty="0"/>
                      <a:t>7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31-455A-8C26-96821C57CAA3}"/>
                </c:ext>
              </c:extLst>
            </c:dLbl>
            <c:dLbl>
              <c:idx val="1"/>
              <c:layout>
                <c:manualLayout>
                  <c:x val="4.6358897933403108E-3"/>
                  <c:y val="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4</a:t>
                    </a:r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396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331-455A-8C26-96821C57CAA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050"/>
                      <a:t>1</a:t>
                    </a:r>
                    <a:r>
                      <a:rPr lang="en-US"/>
                      <a:t>9</a:t>
                    </a:r>
                    <a:r>
                      <a:rPr lang="pl-PL"/>
                      <a:t>.</a:t>
                    </a:r>
                    <a:r>
                      <a:rPr lang="en-US"/>
                      <a:t>641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331-455A-8C26-96821C57CAA3}"/>
                </c:ext>
              </c:extLst>
            </c:dLbl>
            <c:dLbl>
              <c:idx val="3"/>
              <c:layout>
                <c:manualLayout>
                  <c:x val="0"/>
                  <c:y val="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1</a:t>
                    </a:r>
                    <a:r>
                      <a:rPr lang="en-US" dirty="0"/>
                      <a:t>41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960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331-455A-8C26-96821C57CAA3}"/>
                </c:ext>
              </c:extLst>
            </c:dLbl>
            <c:dLbl>
              <c:idx val="4"/>
              <c:layout>
                <c:manualLayout>
                  <c:x val="-1.5454182746775665E-3"/>
                  <c:y val="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2</a:t>
                    </a:r>
                    <a:r>
                      <a:rPr lang="en-US" dirty="0"/>
                      <a:t>07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405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31-455A-8C26-96821C57CAA3}"/>
                </c:ext>
              </c:extLst>
            </c:dLbl>
            <c:dLbl>
              <c:idx val="5"/>
              <c:layout>
                <c:manualLayout>
                  <c:x val="-3.0905931955602052E-3"/>
                  <c:y val="1.8742676336116704E-2"/>
                </c:manualLayout>
              </c:layout>
              <c:tx>
                <c:rich>
                  <a:bodyPr/>
                  <a:lstStyle/>
                  <a:p>
                    <a:r>
                      <a:rPr lang="en-US" sz="1050"/>
                      <a:t>1</a:t>
                    </a:r>
                    <a:r>
                      <a:rPr lang="pl-PL"/>
                      <a:t>.</a:t>
                    </a:r>
                    <a:r>
                      <a:rPr lang="en-US"/>
                      <a:t>105</a:t>
                    </a:r>
                    <a:r>
                      <a:rPr lang="pl-PL"/>
                      <a:t>.</a:t>
                    </a:r>
                    <a:r>
                      <a:rPr lang="en-US"/>
                      <a:t>355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331-455A-8C26-96821C57CA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jednorazowe zapomogi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  <c:pt idx="5">
                  <c:v>świadczenia wychowawcze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17000</c:v>
                </c:pt>
                <c:pt idx="1">
                  <c:v>44396</c:v>
                </c:pt>
                <c:pt idx="2">
                  <c:v>19641</c:v>
                </c:pt>
                <c:pt idx="3">
                  <c:v>141960</c:v>
                </c:pt>
                <c:pt idx="4">
                  <c:v>207405</c:v>
                </c:pt>
                <c:pt idx="5">
                  <c:v>1105355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31-455A-8C26-96821C57CAA3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167689746300037E-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1</a:t>
                    </a:r>
                    <a:r>
                      <a:rPr lang="en-US" dirty="0"/>
                      <a:t>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331-455A-8C26-96821C57CAA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050"/>
                      <a:t>7</a:t>
                    </a:r>
                    <a:r>
                      <a:rPr lang="en-US"/>
                      <a:t>5</a:t>
                    </a:r>
                    <a:r>
                      <a:rPr lang="pl-PL"/>
                      <a:t>.</a:t>
                    </a:r>
                    <a:r>
                      <a:rPr lang="en-US"/>
                      <a:t>060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4331-455A-8C26-96821C57CAA3}"/>
                </c:ext>
              </c:extLst>
            </c:dLbl>
            <c:dLbl>
              <c:idx val="2"/>
              <c:layout>
                <c:manualLayout>
                  <c:x val="1.545296597780159E-3"/>
                  <c:y val="-3.1237793893527845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627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331-455A-8C26-96821C57CAA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050"/>
                      <a:t>1</a:t>
                    </a:r>
                    <a:r>
                      <a:rPr lang="en-US"/>
                      <a:t>73</a:t>
                    </a:r>
                    <a:r>
                      <a:rPr lang="pl-PL"/>
                      <a:t>.</a:t>
                    </a:r>
                    <a:r>
                      <a:rPr lang="en-US"/>
                      <a:t>618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331-455A-8C26-96821C57CAA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050"/>
                      <a:t>2</a:t>
                    </a:r>
                    <a:r>
                      <a:rPr lang="en-US"/>
                      <a:t>51</a:t>
                    </a:r>
                    <a:r>
                      <a:rPr lang="pl-PL"/>
                      <a:t>.</a:t>
                    </a:r>
                    <a:r>
                      <a:rPr lang="en-US"/>
                      <a:t>752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4331-455A-8C26-96821C57CAA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050"/>
                      <a:t>2</a:t>
                    </a:r>
                    <a:r>
                      <a:rPr lang="pl-PL"/>
                      <a:t>.</a:t>
                    </a:r>
                    <a:r>
                      <a:rPr lang="en-US"/>
                      <a:t>738</a:t>
                    </a:r>
                    <a:r>
                      <a:rPr lang="pl-PL"/>
                      <a:t>.</a:t>
                    </a:r>
                    <a:r>
                      <a:rPr lang="en-US"/>
                      <a:t>171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4331-455A-8C26-96821C57CA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jednorazowe zapomogi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  <c:pt idx="5">
                  <c:v>świadczenia wychowawcze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19000</c:v>
                </c:pt>
                <c:pt idx="1">
                  <c:v>75060</c:v>
                </c:pt>
                <c:pt idx="2">
                  <c:v>9627</c:v>
                </c:pt>
                <c:pt idx="3">
                  <c:v>173618</c:v>
                </c:pt>
                <c:pt idx="4">
                  <c:v>251752</c:v>
                </c:pt>
                <c:pt idx="5">
                  <c:v>2738171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331-455A-8C26-96821C57CAA3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167689746300037E-7"/>
                  <c:y val="-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2</a:t>
                    </a:r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4331-455A-8C26-96821C57CAA3}"/>
                </c:ext>
              </c:extLst>
            </c:dLbl>
            <c:dLbl>
              <c:idx val="1"/>
              <c:layout>
                <c:manualLayout>
                  <c:x val="-6.1811863911203531E-3"/>
                  <c:y val="-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6</a:t>
                    </a:r>
                    <a:r>
                      <a:rPr lang="en-US" dirty="0"/>
                      <a:t>5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757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4331-455A-8C26-96821C57CAA3}"/>
                </c:ext>
              </c:extLst>
            </c:dLbl>
            <c:dLbl>
              <c:idx val="2"/>
              <c:layout>
                <c:manualLayout>
                  <c:x val="0"/>
                  <c:y val="-2.1866455725469434E-2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1</a:t>
                    </a:r>
                    <a:r>
                      <a:rPr lang="en-US" dirty="0"/>
                      <a:t>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931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4331-455A-8C26-96821C57CAA3}"/>
                </c:ext>
              </c:extLst>
            </c:dLbl>
            <c:dLbl>
              <c:idx val="3"/>
              <c:layout>
                <c:manualLayout>
                  <c:x val="1.54517492088264E-3"/>
                  <c:y val="-6.2475587787055673E-3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1</a:t>
                    </a:r>
                    <a:r>
                      <a:rPr lang="en-US" dirty="0"/>
                      <a:t>78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388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4331-455A-8C26-96821C57CAA3}"/>
                </c:ext>
              </c:extLst>
            </c:dLbl>
            <c:dLbl>
              <c:idx val="4"/>
              <c:layout>
                <c:manualLayout>
                  <c:x val="-3.0905931955602052E-3"/>
                  <c:y val="-2.1866455725469486E-2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2</a:t>
                    </a:r>
                    <a:r>
                      <a:rPr lang="en-US" dirty="0"/>
                      <a:t>84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912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4331-455A-8C26-96821C57CAA3}"/>
                </c:ext>
              </c:extLst>
            </c:dLbl>
            <c:dLbl>
              <c:idx val="5"/>
              <c:layout>
                <c:manualLayout>
                  <c:x val="-1.5452965977801024E-3"/>
                  <c:y val="-2.1866455725469486E-2"/>
                </c:manualLayout>
              </c:layout>
              <c:tx>
                <c:rich>
                  <a:bodyPr/>
                  <a:lstStyle/>
                  <a:p>
                    <a:r>
                      <a:rPr lang="en-US" sz="1050" dirty="0"/>
                      <a:t>2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734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686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4331-455A-8C26-96821C57CA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jednorazowe zapomogi z tytułu urodzenia się dziecka</c:v>
                </c:pt>
                <c:pt idx="1">
                  <c:v>świadczenia rodzicielskie</c:v>
                </c:pt>
                <c:pt idx="2">
                  <c:v>zasiłki rodzinne z dodatkami na podst. art.. 5 ust. 3 ustawy o świadczeniach rodzinnych "złotówka za złotówkę"</c:v>
                </c:pt>
                <c:pt idx="3">
                  <c:v>dodatki do zasiłku rodzinnego</c:v>
                </c:pt>
                <c:pt idx="4">
                  <c:v>zasiłki rodzinne</c:v>
                </c:pt>
                <c:pt idx="5">
                  <c:v>świadczenia wychowawcze</c:v>
                </c:pt>
              </c:strCache>
            </c:strRef>
          </c:cat>
          <c:val>
            <c:numRef>
              <c:f>Arkusz1!$D$2:$D$7</c:f>
              <c:numCache>
                <c:formatCode>General</c:formatCode>
                <c:ptCount val="6"/>
                <c:pt idx="0">
                  <c:v>24000</c:v>
                </c:pt>
                <c:pt idx="1">
                  <c:v>65757</c:v>
                </c:pt>
                <c:pt idx="2">
                  <c:v>19931</c:v>
                </c:pt>
                <c:pt idx="3">
                  <c:v>178388</c:v>
                </c:pt>
                <c:pt idx="4">
                  <c:v>284912</c:v>
                </c:pt>
                <c:pt idx="5">
                  <c:v>2734686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331-455A-8C26-96821C57C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049664"/>
        <c:axId val="164051200"/>
        <c:axId val="0"/>
      </c:bar3DChart>
      <c:catAx>
        <c:axId val="164049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051200"/>
        <c:crosses val="autoZero"/>
        <c:auto val="1"/>
        <c:lblAlgn val="ctr"/>
        <c:lblOffset val="100"/>
        <c:noMultiLvlLbl val="0"/>
      </c:catAx>
      <c:valAx>
        <c:axId val="1640512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0496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81089829476701E-2"/>
                  <c:y val="9.049773755656220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90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434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C3-49AE-93A2-B89172AA64A7}"/>
                </c:ext>
              </c:extLst>
            </c:dLbl>
            <c:dLbl>
              <c:idx val="1"/>
              <c:layout>
                <c:manualLayout>
                  <c:x val="1.25810898294767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340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EC3-49AE-93A2-B89172AA64A7}"/>
                </c:ext>
              </c:extLst>
            </c:dLbl>
            <c:dLbl>
              <c:idx val="2"/>
              <c:layout>
                <c:manualLayout>
                  <c:x val="6.2904210851141684E-3"/>
                  <c:y val="3.0165912518853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701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EC3-49AE-93A2-B89172AA64A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145</a:t>
                    </a:r>
                    <a:r>
                      <a:rPr lang="pl-PL"/>
                      <a:t>.</a:t>
                    </a:r>
                    <a:r>
                      <a:rPr lang="en-US"/>
                      <a:t>476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EC3-49AE-93A2-B89172AA6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90434</c:v>
                </c:pt>
                <c:pt idx="1">
                  <c:v>4340</c:v>
                </c:pt>
                <c:pt idx="2">
                  <c:v>571701</c:v>
                </c:pt>
                <c:pt idx="3">
                  <c:v>145476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C3-49AE-93A2-B89172AA64A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9.04977375565610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EC3-49AE-93A2-B89172AA64A7}"/>
                </c:ext>
              </c:extLst>
            </c:dLbl>
            <c:dLbl>
              <c:idx val="1"/>
              <c:layout>
                <c:manualLayout>
                  <c:x val="7.8631811434228833E-3"/>
                  <c:y val="-3.0165912518853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EC3-49AE-93A2-B89172AA64A7}"/>
                </c:ext>
              </c:extLst>
            </c:dLbl>
            <c:dLbl>
              <c:idx val="2"/>
              <c:layout>
                <c:manualLayout>
                  <c:x val="1.1008453600792122E-2"/>
                  <c:y val="-1.80995475113122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EC3-49AE-93A2-B89172AA64A7}"/>
                </c:ext>
              </c:extLst>
            </c:dLbl>
            <c:dLbl>
              <c:idx val="3"/>
              <c:layout>
                <c:manualLayout>
                  <c:x val="7.8631811434229423E-3"/>
                  <c:y val="-1.20663650075414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160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153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EC3-49AE-93A2-B89172AA6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60049</c:v>
                </c:pt>
                <c:pt idx="1">
                  <c:v>34880</c:v>
                </c:pt>
                <c:pt idx="2">
                  <c:v>389877</c:v>
                </c:pt>
                <c:pt idx="3">
                  <c:v>160153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EC3-49AE-93A2-B89172AA64A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8631811434228833E-3"/>
                  <c:y val="-1.20663650075414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946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EC3-49AE-93A2-B89172AA64A7}"/>
                </c:ext>
              </c:extLst>
            </c:dLbl>
            <c:dLbl>
              <c:idx val="1"/>
              <c:layout>
                <c:manualLayout>
                  <c:x val="9.4358173721075262E-3"/>
                  <c:y val="-1.20663650075414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240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9EC3-49AE-93A2-B89172AA64A7}"/>
                </c:ext>
              </c:extLst>
            </c:dLbl>
            <c:dLbl>
              <c:idx val="2"/>
              <c:layout>
                <c:manualLayout>
                  <c:x val="4.7179086860537631E-3"/>
                  <c:y val="-2.11161387631975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336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720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9EC3-49AE-93A2-B89172AA64A7}"/>
                </c:ext>
              </c:extLst>
            </c:dLbl>
            <c:dLbl>
              <c:idx val="3"/>
              <c:layout>
                <c:manualLayout>
                  <c:x val="0"/>
                  <c:y val="-1.80995475113122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160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585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9EC3-49AE-93A2-B89172AA64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składki na ubezpieczenia emerytalne i rentowe od świadczeń pielęgnacyjnych i specjalnych zasiłków opiekuńczych</c:v>
                </c:pt>
                <c:pt idx="1">
                  <c:v>specjalne zasiłki opiekuńcze</c:v>
                </c:pt>
                <c:pt idx="2">
                  <c:v>świadczenia pielęgnacyjne</c:v>
                </c:pt>
                <c:pt idx="3">
                  <c:v>zasiłki pielęgnacyjne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48946</c:v>
                </c:pt>
                <c:pt idx="1">
                  <c:v>46240</c:v>
                </c:pt>
                <c:pt idx="2">
                  <c:v>336720</c:v>
                </c:pt>
                <c:pt idx="3">
                  <c:v>160585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C3-49AE-93A2-B89172AA6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988608"/>
        <c:axId val="163990144"/>
        <c:axId val="0"/>
      </c:bar3DChart>
      <c:catAx>
        <c:axId val="163988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3990144"/>
        <c:crosses val="autoZero"/>
        <c:auto val="1"/>
        <c:lblAlgn val="ctr"/>
        <c:lblOffset val="100"/>
        <c:noMultiLvlLbl val="0"/>
      </c:catAx>
      <c:valAx>
        <c:axId val="1639901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3988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910558853000878"/>
          <c:y val="0.52881961021840662"/>
          <c:w val="8.1458594097883863E-2"/>
          <c:h val="0.15352192966829373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724745564481638E-2"/>
                  <c:y val="-7.952285286418775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561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15-438D-B930-CEF06D96E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28561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5-438D-B930-CEF06D96ED03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98262575581118E-2"/>
                  <c:y val="-6.67991964059177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273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015-438D-B930-CEF06D96E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33273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15-438D-B930-CEF06D96ED03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98262575581118E-2"/>
                  <c:y val="-6.67991964059177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276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015-438D-B930-CEF06D96ED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49276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15-438D-B930-CEF06D96E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190080"/>
        <c:axId val="164191616"/>
        <c:axId val="0"/>
      </c:bar3DChart>
      <c:catAx>
        <c:axId val="16419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191616"/>
        <c:crosses val="autoZero"/>
        <c:auto val="1"/>
        <c:lblAlgn val="ctr"/>
        <c:lblOffset val="100"/>
        <c:noMultiLvlLbl val="0"/>
      </c:catAx>
      <c:valAx>
        <c:axId val="16419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1900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1811863911204103E-3"/>
                  <c:y val="-7.125506072874490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280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2A1-4362-BD74-1496E523CB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38280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A1-4362-BD74-1496E523CB9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98262575581118E-2"/>
                  <c:y val="-8.09716599190283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63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745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2A1-4362-BD74-1496E523CB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63745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A1-4362-BD74-1496E523CB9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7087118346722479E-2"/>
                  <c:y val="-8.42105263157895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2A1-4362-BD74-1496E523CB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</c:f>
              <c:strCache>
                <c:ptCount val="1"/>
                <c:pt idx="0">
                  <c:v>kwota w złotych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51832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A1-4362-BD74-1496E523C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284672"/>
        <c:axId val="164298752"/>
        <c:axId val="0"/>
      </c:bar3DChart>
      <c:catAx>
        <c:axId val="164284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298752"/>
        <c:crosses val="autoZero"/>
        <c:auto val="1"/>
        <c:lblAlgn val="ctr"/>
        <c:lblOffset val="100"/>
        <c:noMultiLvlLbl val="0"/>
      </c:catAx>
      <c:valAx>
        <c:axId val="164298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2846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52965977801018E-2"/>
                  <c:y val="-3.683806600153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41-4DAA-84F8-CD1BE1F8AB3F}"/>
                </c:ext>
              </c:extLst>
            </c:dLbl>
            <c:dLbl>
              <c:idx val="1"/>
              <c:layout>
                <c:manualLayout>
                  <c:x val="1.0817076184460719E-2"/>
                  <c:y val="-4.2977743668457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41-4DAA-84F8-CD1BE1F8AB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90</c:v>
                </c:pt>
                <c:pt idx="1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1-4DAA-84F8-CD1BE1F8AB3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7944896670154E-2"/>
                  <c:y val="-3.3768227168073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41-4DAA-84F8-CD1BE1F8AB3F}"/>
                </c:ext>
              </c:extLst>
            </c:dLbl>
            <c:dLbl>
              <c:idx val="1"/>
              <c:layout>
                <c:manualLayout>
                  <c:x val="1.8543559173361236E-2"/>
                  <c:y val="-3.990790483499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41-4DAA-84F8-CD1BE1F8AB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91</c:v>
                </c:pt>
                <c:pt idx="1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1-4DAA-84F8-CD1BE1F8AB3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07669380020925E-2"/>
                  <c:y val="-2.7628549501151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41-4DAA-84F8-CD1BE1F8AB3F}"/>
                </c:ext>
              </c:extLst>
            </c:dLbl>
            <c:dLbl>
              <c:idx val="1"/>
              <c:layout>
                <c:manualLayout>
                  <c:x val="1.6998262575581118E-2"/>
                  <c:y val="-4.6047582501918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41-4DAA-84F8-CD1BE1F8AB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</c:v>
                </c:pt>
                <c:pt idx="1">
                  <c:v>Liczba osób w rodzinach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88</c:v>
                </c:pt>
                <c:pt idx="1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1-4DAA-84F8-CD1BE1F8AB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414592"/>
        <c:axId val="164416128"/>
        <c:axId val="0"/>
      </c:bar3DChart>
      <c:catAx>
        <c:axId val="164414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416128"/>
        <c:crosses val="autoZero"/>
        <c:auto val="1"/>
        <c:lblAlgn val="ctr"/>
        <c:lblOffset val="100"/>
        <c:noMultiLvlLbl val="0"/>
      </c:catAx>
      <c:valAx>
        <c:axId val="164416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1644145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717908686053763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39-4B2F-B346-C3D953F87626}"/>
                </c:ext>
              </c:extLst>
            </c:dLbl>
            <c:dLbl>
              <c:idx val="3"/>
              <c:layout>
                <c:manualLayout>
                  <c:x val="-9.4358173721075262E-3"/>
                  <c:y val="3.016591251885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39-4B2F-B346-C3D953F87626}"/>
                </c:ext>
              </c:extLst>
            </c:dLbl>
            <c:dLbl>
              <c:idx val="4"/>
              <c:layout>
                <c:manualLayout>
                  <c:x val="-4.7179086860537631E-3"/>
                  <c:y val="1.2066365007541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39-4B2F-B346-C3D953F87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długotrwała lub ciężka choroba</c:v>
                </c:pt>
                <c:pt idx="2">
                  <c:v>niepełnosprawność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38</c:v>
                </c:pt>
                <c:pt idx="1">
                  <c:v>31</c:v>
                </c:pt>
                <c:pt idx="2">
                  <c:v>26</c:v>
                </c:pt>
                <c:pt idx="3">
                  <c:v>16</c:v>
                </c:pt>
                <c:pt idx="4">
                  <c:v>14</c:v>
                </c:pt>
                <c:pt idx="5">
                  <c:v>14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39-4B2F-B346-C3D953F8762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długotrwała lub ciężka choroba</c:v>
                </c:pt>
                <c:pt idx="2">
                  <c:v>niepełnosprawność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30</c:v>
                </c:pt>
                <c:pt idx="1">
                  <c:v>22</c:v>
                </c:pt>
                <c:pt idx="2">
                  <c:v>22</c:v>
                </c:pt>
                <c:pt idx="3">
                  <c:v>14</c:v>
                </c:pt>
                <c:pt idx="4">
                  <c:v>12</c:v>
                </c:pt>
                <c:pt idx="5">
                  <c:v>10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39-4B2F-B346-C3D953F8762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1452724573692052E-3"/>
                  <c:y val="9.04977375565613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239-4B2F-B346-C3D953F87626}"/>
                </c:ext>
              </c:extLst>
            </c:dLbl>
            <c:dLbl>
              <c:idx val="4"/>
              <c:layout>
                <c:manualLayout>
                  <c:x val="4.7179086860537631E-3"/>
                  <c:y val="3.016591251885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39-4B2F-B346-C3D953F87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ubóstwo</c:v>
                </c:pt>
                <c:pt idx="1">
                  <c:v>długotrwała lub ciężka choroba</c:v>
                </c:pt>
                <c:pt idx="2">
                  <c:v>niepełnosprawność</c:v>
                </c:pt>
                <c:pt idx="3">
                  <c:v>bezrobocie</c:v>
                </c:pt>
                <c:pt idx="4">
                  <c:v>potrzeba ochrony macierzyństwa</c:v>
                </c:pt>
                <c:pt idx="5">
                  <c:v>alkoholizm</c:v>
                </c:pt>
                <c:pt idx="6">
                  <c:v>bezradność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36</c:v>
                </c:pt>
                <c:pt idx="1">
                  <c:v>24</c:v>
                </c:pt>
                <c:pt idx="2">
                  <c:v>20</c:v>
                </c:pt>
                <c:pt idx="3">
                  <c:v>16</c:v>
                </c:pt>
                <c:pt idx="4">
                  <c:v>11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239-4B2F-B346-C3D953F87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691456"/>
        <c:axId val="174692992"/>
      </c:barChart>
      <c:catAx>
        <c:axId val="174691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4692992"/>
        <c:crosses val="autoZero"/>
        <c:auto val="1"/>
        <c:lblAlgn val="ctr"/>
        <c:lblOffset val="100"/>
        <c:noMultiLvlLbl val="0"/>
      </c:catAx>
      <c:valAx>
        <c:axId val="174692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46914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61925009663715E-3"/>
                  <c:y val="-6.3166198225478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89-4839-A0BB-9F8AA777A2CB}"/>
                </c:ext>
              </c:extLst>
            </c:dLbl>
            <c:dLbl>
              <c:idx val="1"/>
              <c:layout>
                <c:manualLayout>
                  <c:x val="9.2771550057982217E-3"/>
                  <c:y val="-1.579179824218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89-4839-A0BB-9F8AA777A2CB}"/>
                </c:ext>
              </c:extLst>
            </c:dLbl>
            <c:dLbl>
              <c:idx val="2"/>
              <c:layout>
                <c:manualLayout>
                  <c:x val="0"/>
                  <c:y val="-6.3166198225478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89-4839-A0BB-9F8AA777A2CB}"/>
                </c:ext>
              </c:extLst>
            </c:dLbl>
            <c:dLbl>
              <c:idx val="3"/>
              <c:layout>
                <c:manualLayout>
                  <c:x val="1.5461925009663715E-3"/>
                  <c:y val="-9.474929733821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89-4839-A0BB-9F8AA777A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 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95</c:v>
                </c:pt>
                <c:pt idx="1">
                  <c:v>253</c:v>
                </c:pt>
                <c:pt idx="2">
                  <c:v>111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89-4839-A0BB-9F8AA777A2C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771550057982217E-3"/>
                  <c:y val="-1.2633239645095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89-4839-A0BB-9F8AA777A2CB}"/>
                </c:ext>
              </c:extLst>
            </c:dLbl>
            <c:dLbl>
              <c:idx val="1"/>
              <c:layout>
                <c:manualLayout>
                  <c:x val="1.2369540007730963E-2"/>
                  <c:y val="-3.1583099112738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89-4839-A0BB-9F8AA777A2CB}"/>
                </c:ext>
              </c:extLst>
            </c:dLbl>
            <c:dLbl>
              <c:idx val="2"/>
              <c:layout>
                <c:manualLayout>
                  <c:x val="1.3915732508697333E-2"/>
                  <c:y val="-3.1583099112738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89-4839-A0BB-9F8AA777A2CB}"/>
                </c:ext>
              </c:extLst>
            </c:dLbl>
            <c:dLbl>
              <c:idx val="3"/>
              <c:layout>
                <c:manualLayout>
                  <c:x val="1.2369540007730963E-2"/>
                  <c:y val="-9.474929733821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89-4839-A0BB-9F8AA777A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 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92</c:v>
                </c:pt>
                <c:pt idx="1">
                  <c:v>219</c:v>
                </c:pt>
                <c:pt idx="2">
                  <c:v>80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889-4839-A0BB-9F8AA777A2C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23347506764593E-2"/>
                  <c:y val="-6.31661982254774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89-4839-A0BB-9F8AA777A2CB}"/>
                </c:ext>
              </c:extLst>
            </c:dLbl>
            <c:dLbl>
              <c:idx val="1"/>
              <c:layout>
                <c:manualLayout>
                  <c:x val="1.3915610761256313E-2"/>
                  <c:y val="-1.579154955636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89-4839-A0BB-9F8AA777A2CB}"/>
                </c:ext>
              </c:extLst>
            </c:dLbl>
            <c:dLbl>
              <c:idx val="2"/>
              <c:layout>
                <c:manualLayout>
                  <c:x val="7.7309625048318596E-3"/>
                  <c:y val="-6.3166198225478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889-4839-A0BB-9F8AA777A2CB}"/>
                </c:ext>
              </c:extLst>
            </c:dLbl>
            <c:dLbl>
              <c:idx val="3"/>
              <c:layout>
                <c:manualLayout>
                  <c:x val="1.54619250096637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889-4839-A0BB-9F8AA777A2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liczba rodzin</c:v>
                </c:pt>
                <c:pt idx="1">
                  <c:v>liczba osób w rodzinach</c:v>
                </c:pt>
                <c:pt idx="2">
                  <c:v>liczba osób, którym przyznano świadczenie</c:v>
                </c:pt>
                <c:pt idx="3">
                  <c:v>liczba osób długotrwale korzystających z pomocy 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88</c:v>
                </c:pt>
                <c:pt idx="1">
                  <c:v>212</c:v>
                </c:pt>
                <c:pt idx="2">
                  <c:v>71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89-4839-A0BB-9F8AA777A2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4838528"/>
        <c:axId val="174840832"/>
        <c:axId val="0"/>
      </c:bar3DChart>
      <c:catAx>
        <c:axId val="17483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4840832"/>
        <c:crosses val="autoZero"/>
        <c:auto val="1"/>
        <c:lblAlgn val="ctr"/>
        <c:lblOffset val="100"/>
        <c:noMultiLvlLbl val="0"/>
      </c:catAx>
      <c:valAx>
        <c:axId val="174840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48385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264829889005134E-3"/>
                  <c:y val="-2.2672064777327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7F-455B-8796-A5BF2CB0AA87}"/>
                </c:ext>
              </c:extLst>
            </c:dLbl>
            <c:dLbl>
              <c:idx val="1"/>
              <c:layout>
                <c:manualLayout>
                  <c:x val="2.0088855771141351E-2"/>
                  <c:y val="-3.238866396761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7F-455B-8796-A5BF2CB0A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62</c:v>
                </c:pt>
                <c:pt idx="1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7F-455B-8796-A5BF2CB0AA8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264829889005134E-3"/>
                  <c:y val="-2.5910931174089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7F-455B-8796-A5BF2CB0AA87}"/>
                </c:ext>
              </c:extLst>
            </c:dLbl>
            <c:dLbl>
              <c:idx val="1"/>
              <c:layout>
                <c:manualLayout>
                  <c:x val="1.2362372782240819E-2"/>
                  <c:y val="-2.914979757085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7F-455B-8796-A5BF2CB0A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53</c:v>
                </c:pt>
                <c:pt idx="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7F-455B-8796-A5BF2CB0AA8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717795866806146E-3"/>
                  <c:y val="-2.2672064777328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7F-455B-8796-A5BF2CB0AA87}"/>
                </c:ext>
              </c:extLst>
            </c:dLbl>
            <c:dLbl>
              <c:idx val="1"/>
              <c:layout>
                <c:manualLayout>
                  <c:x val="2.1634152368921456E-2"/>
                  <c:y val="-1.9433198380566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7F-455B-8796-A5BF2CB0A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liczba rodzin, z którymi przeprowadzono wywiad</c:v>
                </c:pt>
                <c:pt idx="1">
                  <c:v>liczba przeprowadzonych wywiadów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55</c:v>
                </c:pt>
                <c:pt idx="1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7F-455B-8796-A5BF2CB0A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5225088"/>
        <c:axId val="175378432"/>
        <c:axId val="0"/>
      </c:bar3DChart>
      <c:catAx>
        <c:axId val="17522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378432"/>
        <c:crosses val="autoZero"/>
        <c:auto val="1"/>
        <c:lblAlgn val="ctr"/>
        <c:lblOffset val="100"/>
        <c:noMultiLvlLbl val="0"/>
      </c:catAx>
      <c:valAx>
        <c:axId val="17537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2250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59</c:v>
                </c:pt>
                <c:pt idx="1">
                  <c:v>57</c:v>
                </c:pt>
                <c:pt idx="2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2-4D5A-B606-1EDCB04EAB5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40</c:v>
                </c:pt>
                <c:pt idx="1">
                  <c:v>40</c:v>
                </c:pt>
                <c:pt idx="2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C2-4D5A-B606-1EDCB04EAB5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358897933403403E-3"/>
                  <c:y val="1.5349194167306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C2-4D5A-B606-1EDCB04EAB54}"/>
                </c:ext>
              </c:extLst>
            </c:dLbl>
            <c:dLbl>
              <c:idx val="1"/>
              <c:layout>
                <c:manualLayout>
                  <c:x val="3.0905931955602052E-3"/>
                  <c:y val="1.5349194167306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C2-4D5A-B606-1EDCB04EA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C2-4D5A-B606-1EDCB04EA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311104"/>
        <c:axId val="175321088"/>
      </c:barChart>
      <c:catAx>
        <c:axId val="175311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321088"/>
        <c:crosses val="autoZero"/>
        <c:auto val="1"/>
        <c:lblAlgn val="ctr"/>
        <c:lblOffset val="100"/>
        <c:noMultiLvlLbl val="0"/>
      </c:catAx>
      <c:valAx>
        <c:axId val="17532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3111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2717795866806146E-3"/>
                  <c:y val="-1.29554655870445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EFD-4927-BA50-F8E04E9F56DF}"/>
                </c:ext>
              </c:extLst>
            </c:dLbl>
            <c:dLbl>
              <c:idx val="1"/>
              <c:layout>
                <c:manualLayout>
                  <c:x val="-3.0905931955602052E-3"/>
                  <c:y val="-1.9433198380566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EFD-4927-BA50-F8E04E9F56DF}"/>
                </c:ext>
              </c:extLst>
            </c:dLbl>
            <c:dLbl>
              <c:idx val="2"/>
              <c:layout>
                <c:manualLayout>
                  <c:x val="-1.5452965977801024E-3"/>
                  <c:y val="-1.29554655870445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912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EFD-4927-BA50-F8E04E9F56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48884</c:v>
                </c:pt>
                <c:pt idx="1">
                  <c:v>6813</c:v>
                </c:pt>
                <c:pt idx="2">
                  <c:v>28912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FD-4927-BA50-F8E04E9F56DF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90593195560236E-3"/>
                  <c:y val="-1.9433198380566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581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EFD-4927-BA50-F8E04E9F56DF}"/>
                </c:ext>
              </c:extLst>
            </c:dLbl>
            <c:dLbl>
              <c:idx val="1"/>
              <c:layout>
                <c:manualLayout>
                  <c:x val="4.6358897933403143E-3"/>
                  <c:y val="-2.59109311740890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EFD-4927-BA50-F8E04E9F56DF}"/>
                </c:ext>
              </c:extLst>
            </c:dLbl>
            <c:dLbl>
              <c:idx val="2"/>
              <c:layout>
                <c:manualLayout>
                  <c:x val="1.2362372782240819E-2"/>
                  <c:y val="-2.26720647773278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339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EFD-4927-BA50-F8E04E9F56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49581</c:v>
                </c:pt>
                <c:pt idx="1">
                  <c:v>6166</c:v>
                </c:pt>
                <c:pt idx="2">
                  <c:v>26339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FD-4927-BA50-F8E04E9F56D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52965977801018E-2"/>
                  <c:y val="-2.26720647773279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003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EFD-4927-BA50-F8E04E9F56DF}"/>
                </c:ext>
              </c:extLst>
            </c:dLbl>
            <c:dLbl>
              <c:idx val="1"/>
              <c:layout>
                <c:manualLayout>
                  <c:x val="1.5452965977801079E-2"/>
                  <c:y val="-1.61943319838056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EFD-4927-BA50-F8E04E9F56DF}"/>
                </c:ext>
              </c:extLst>
            </c:dLbl>
            <c:dLbl>
              <c:idx val="2"/>
              <c:layout>
                <c:manualLayout>
                  <c:x val="2.1634152368921453E-2"/>
                  <c:y val="-1.29554655870445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EFD-4927-BA50-F8E04E9F56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zasiłek stały</c:v>
                </c:pt>
                <c:pt idx="1">
                  <c:v>zasiłek okresowy</c:v>
                </c:pt>
                <c:pt idx="2">
                  <c:v>zasiłek celowy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61003</c:v>
                </c:pt>
                <c:pt idx="1">
                  <c:v>11875</c:v>
                </c:pt>
                <c:pt idx="2">
                  <c:v>18836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EFD-4927-BA50-F8E04E9F5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5372928"/>
        <c:axId val="175460736"/>
        <c:axId val="0"/>
      </c:bar3DChart>
      <c:catAx>
        <c:axId val="17537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460736"/>
        <c:crosses val="autoZero"/>
        <c:auto val="1"/>
        <c:lblAlgn val="ctr"/>
        <c:lblOffset val="100"/>
        <c:noMultiLvlLbl val="0"/>
      </c:catAx>
      <c:valAx>
        <c:axId val="17546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3729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358897933403108E-3"/>
                  <c:y val="1.943268832286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B3-47C6-9B19-099CB12D8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53</c:v>
                </c:pt>
                <c:pt idx="1">
                  <c:v>29</c:v>
                </c:pt>
                <c:pt idx="2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B3-47C6-9B19-099CB12D873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1.619433198380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B3-47C6-9B19-099CB12D8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40</c:v>
                </c:pt>
                <c:pt idx="1">
                  <c:v>21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B3-47C6-9B19-099CB12D873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liczba osób ogółem</c:v>
                </c:pt>
                <c:pt idx="1">
                  <c:v>liczba rodzin</c:v>
                </c:pt>
                <c:pt idx="2">
                  <c:v>liczba osób w rodzinach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42</c:v>
                </c:pt>
                <c:pt idx="1">
                  <c:v>23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B3-47C6-9B19-099CB12D8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602304"/>
        <c:axId val="175612288"/>
      </c:barChart>
      <c:catAx>
        <c:axId val="17560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612288"/>
        <c:crosses val="autoZero"/>
        <c:auto val="1"/>
        <c:lblAlgn val="ctr"/>
        <c:lblOffset val="100"/>
        <c:noMultiLvlLbl val="0"/>
      </c:catAx>
      <c:valAx>
        <c:axId val="17561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6023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358897933403143E-3"/>
                  <c:y val="-3.18091411456750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464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394-434B-8AD6-BB2BF5E198BE}"/>
                </c:ext>
              </c:extLst>
            </c:dLbl>
            <c:dLbl>
              <c:idx val="1"/>
              <c:layout>
                <c:manualLayout>
                  <c:x val="7.7264829889005134E-3"/>
                  <c:y val="-3.18091411456751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156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394-434B-8AD6-BB2BF5E198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9464</c:v>
                </c:pt>
                <c:pt idx="1">
                  <c:v>4156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94-434B-8AD6-BB2BF5E198B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rok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17076184460719E-2"/>
                  <c:y val="-3.49900552602425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813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394-434B-8AD6-BB2BF5E198BE}"/>
                </c:ext>
              </c:extLst>
            </c:dLbl>
            <c:dLbl>
              <c:idx val="1"/>
              <c:layout>
                <c:manualLayout>
                  <c:x val="9.2717795866806146E-3"/>
                  <c:y val="-2.86282270311075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170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394-434B-8AD6-BB2BF5E198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17813</c:v>
                </c:pt>
                <c:pt idx="1">
                  <c:v>7170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94-434B-8AD6-BB2BF5E198B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rok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634152368921453E-2"/>
                  <c:y val="-1.908548468740508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394-434B-8AD6-BB2BF5E198BE}"/>
                </c:ext>
              </c:extLst>
            </c:dLbl>
            <c:dLbl>
              <c:idx val="1"/>
              <c:layout>
                <c:manualLayout>
                  <c:x val="1.5452965977801018E-2"/>
                  <c:y val="-3.18091411456751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  <a:r>
                      <a:rPr lang="pl-PL" dirty="0"/>
                      <a:t>.</a:t>
                    </a:r>
                    <a:r>
                      <a:rPr lang="en-US" dirty="0"/>
                      <a:t>327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394-434B-8AD6-BB2BF5E198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Arkusz1!$A$2:$A$3</c:f>
              <c:strCache>
                <c:ptCount val="2"/>
                <c:pt idx="0">
                  <c:v>koszt posiłków</c:v>
                </c:pt>
                <c:pt idx="1">
                  <c:v>koszt posiłków - program osłonowy</c:v>
                </c:pt>
              </c:strCache>
            </c:strRef>
          </c:cat>
          <c:val>
            <c:numRef>
              <c:f>Arkusz1!$D$2:$D$3</c:f>
              <c:numCache>
                <c:formatCode>General</c:formatCode>
                <c:ptCount val="2"/>
                <c:pt idx="0">
                  <c:v>20166</c:v>
                </c:pt>
                <c:pt idx="1">
                  <c:v>11327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94-434B-8AD6-BB2BF5E19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5533056"/>
        <c:axId val="175567616"/>
        <c:axId val="0"/>
      </c:bar3DChart>
      <c:catAx>
        <c:axId val="175533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567616"/>
        <c:crosses val="autoZero"/>
        <c:auto val="1"/>
        <c:lblAlgn val="ctr"/>
        <c:lblOffset val="100"/>
        <c:noMultiLvlLbl val="0"/>
      </c:catAx>
      <c:valAx>
        <c:axId val="17556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1755330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0131C-AD0A-4150-BAFE-384A86DD14CF}" type="datetimeFigureOut">
              <a:rPr lang="pl-PL" smtClean="0"/>
              <a:pPr/>
              <a:t>24.04.2023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D4B3D-42B6-4FEF-9989-B35C8421E60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pomocy społecznej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rok 2022 dla gminy Przesmyki 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sprawozdanie z działalności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Gminnego Ośrodka Pomocy Społecznej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Przesmykach za 2022 rok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sprawozdanie z realizacji zadań z zakresu </a:t>
            </a:r>
            <a:b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kern="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wspierania rodziny za 2022 rok</a:t>
            </a:r>
            <a:endParaRPr lang="pl-PL" sz="2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23728" y="4941168"/>
            <a:ext cx="6400800" cy="1752600"/>
          </a:xfrm>
        </p:spPr>
        <p:txBody>
          <a:bodyPr/>
          <a:lstStyle/>
          <a:p>
            <a:pPr algn="r"/>
            <a:r>
              <a:rPr lang="pl-PL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Opracowała:</a:t>
            </a:r>
          </a:p>
          <a:p>
            <a:pPr algn="r"/>
            <a:r>
              <a:rPr lang="pl-PL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 Bogusława Górska</a:t>
            </a:r>
          </a:p>
          <a:p>
            <a:pPr algn="r"/>
            <a:r>
              <a:rPr lang="pl-PL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Kierownik GOPS Przesmyki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NAJWAŻNIEJSZE DZIAŁANIA PODEJMOWANE PRZEZ GMINNY OŚRODEK POMOCY SPOŁECZNEJ W PRZESMYKACH – ZASADY FUNKCJONOWANIA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W oparciu o </a:t>
            </a: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ustawę z dnia   12 marca 2004 r. o pomocy społecznej</a:t>
            </a: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Diagnozowanie i ocena potrzeb jednostek, grup lub środowisk wymagających interwencji socjalnej;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Udzielanie i organizowanie świadczeń pomocy społecznej w formie pieniężnej, rzeczowej i w formie usług;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Organizowanie działalności w zakresie spraw opiekuńczo – wychowawczych;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Współpraca i koordynacja działań prowadzonych przez instytucje, organizacje i osoby fizyczne na rzecz zaspokajania potrzeb osób wymagających pomocy.</a:t>
            </a:r>
          </a:p>
          <a:p>
            <a:pPr>
              <a:buNone/>
            </a:pPr>
            <a:endParaRPr lang="pl-PL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ustawy z dnia 9 czerwca 2011r. o wspieraniu rodziny i systemie pieczy zastępczej: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Prowadzenie pracy z rodziną w celu wzmocnienia jej roli i funkcji;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 Pomoc w opiece i wychowaniu dziecka;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Rozwijanie umiejętności opiekuńczo-wychowawczych rodziny.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W oparciu o </a:t>
            </a: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ustawę z dnia 28 listopada 2003 r. o świadczeniach rodzinnych</a:t>
            </a: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, oraz</a:t>
            </a:r>
            <a:r>
              <a:rPr lang="pl-PL" sz="2500" b="1" dirty="0">
                <a:latin typeface="Times New Roman" pitchFamily="18" charset="0"/>
                <a:cs typeface="Times New Roman" pitchFamily="18" charset="0"/>
              </a:rPr>
              <a:t> ustawę z dnia 11 lutego 2016 r. o pomocy państwa w wychowywaniu dzieci</a:t>
            </a: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Przyznawanie i wypłacanie świadczeń rodzinnych wraz z dodatkami;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Przyznawanie i wypłata świadczeń opiekuńczych i rodzicielskich;</a:t>
            </a:r>
          </a:p>
          <a:p>
            <a:pPr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Przyznawanie i wypłata świadczeń wychowawczych.</a:t>
            </a:r>
          </a:p>
          <a:p>
            <a:pPr>
              <a:buFont typeface="Wingdings" pitchFamily="2" charset="2"/>
              <a:buChar char="Ø"/>
            </a:pPr>
            <a:endParaRPr lang="pl-PL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sz="25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ustawy z dnia 7 września 2007 r.  o pomocy osobom uprawnionym do alimentów</a:t>
            </a:r>
            <a:endParaRPr lang="pl-PL" sz="25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latin typeface="Times New Roman" pitchFamily="18" charset="0"/>
                <a:cs typeface="Times New Roman" pitchFamily="18" charset="0"/>
              </a:rPr>
              <a:t>Przyznawanie i wypłacanie świadczeń z funduszu alimentacyjnego;</a:t>
            </a:r>
          </a:p>
          <a:p>
            <a:pPr lvl="0">
              <a:buFont typeface="Wingdings" pitchFamily="2" charset="2"/>
              <a:buChar char="Ø"/>
            </a:pPr>
            <a:r>
              <a:rPr lang="pl-PL"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Postępowanie wobec dłużników alimentacyjnych.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DANE O KORZYSTAJĄCYCH                 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Z POMOCY SPOŁECZNEJ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 Prawo do świadczeń z pomocy społecznej przysługuje osobom i rodzinom, które przy pomocy własnych środków, zasobów i możliwości nie są w stanie przezwyciężyć trudności i zaspokoić swoich podstawowych potrzeb życiowych. Najczęstszymi dysfunkcjami występującymi w rodzinach korzystających z pomocy  w 2022 r. były: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ubóstwo – 36 rodzin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osób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40,9%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rodzin objętych pomocą),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długotrwała lub ciężka choroba –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rodziny,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osób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27,3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niepełnosprawność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rodzin,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osób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22,7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bezrobocie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rodzin,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osoby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18,2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Potrzeba ochrony macierzyństwa, w tym wielodzietności – 11 rodzin, 60 osób (12,5%)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alkoholizm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rodzin,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osób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6,8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%),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bezradność w sprawach opiekuńczo-wychowawczych i prowadzenia gosp. domowego –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rodzin,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osób (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5,7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 Dane za rok 2022 w porównaniu z danymi w latach poprzednich wskazują na utrzymujący się wysoki wskaźnik rodzin korzystających z powodu długotrwałej lub ciężkiej choroby, ubóstwa, niepełnosprawności i bezrobocia oraz spadek liczby rodzin korzystających z pomocy z powodu potrzeby ochrony macierzyństwa w tym wielodzietności, alkoholizmu i bezradności w sprawach opiekuńczo-wychowawczych i prowadzenia gospodarstwa domowego.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POWODY UDZIELENIA POMOCY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 WSPARCIA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11560" y="1412776"/>
            <a:ext cx="8064896" cy="43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3. Liczba rodzin, które w latach 2020-2022 uzyskały pomoc i wsparcie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539552" y="2060848"/>
          <a:ext cx="8075612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UDZIELONA POMOC W LATACH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2020-2022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4. Osoby i rodziny, którym udzielono pomocy i wsparcia w latach 2020-2022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133600"/>
          <a:ext cx="8213725" cy="402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179512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UDZIELANIE ŚWIADCZEŃ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Z POMOCY SPOŁECZNEJ</a:t>
            </a:r>
            <a:endParaRPr lang="pl-PL" sz="2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Prawo do świadczeń z pomocy społecznej przysługuje osobom i rodzinom, które spełniają warunki określone w art. 8 ust. 1 lub ust. 3 ustawy o pomocy społecznej z 2004 r. przy jednoczesnym wystąpieniu co najmniej jednego z powodów określonych w art. 7 w/</a:t>
            </a:r>
            <a:r>
              <a:rPr lang="pl-PL" sz="52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 ustawy. Miesięczny dochód osoby lub rodziny ubiegającej się o pomoc nie może być wyższy od kwoty tzw. kryterium dochodowego, które od stycznia 2022 r. wynosi odpowiednio: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dla osoby samotnie gospodarującej, dochód nie przekraczający kwoty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776 zł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dla osoby w rodzinie, dochód na osobę w rodzinie nie przekraczający kwoty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600 zł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70000"/>
              </a:lnSpc>
              <a:buNone/>
            </a:pP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Wywiad środowiskowy wraz z niezbędną dokumentacją jest podstawą do wydania decyzji administracyjnej, w której określona zostaje forma przyznanej pomocy. W 2022 r. pracownicy socjalni przeprowadzili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141 rodzinnych wywiadów środowiskowych (w 55 rodzinach)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5 wywiadów środowiskowych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w związku z ustaleniem prawa do świadczeń opiekuńczych </a:t>
            </a:r>
            <a:r>
              <a:rPr lang="pl-PL" sz="5200">
                <a:latin typeface="Times New Roman" pitchFamily="18" charset="0"/>
                <a:cs typeface="Times New Roman" pitchFamily="18" charset="0"/>
              </a:rPr>
              <a:t>oraz 7</a:t>
            </a:r>
            <a:r>
              <a:rPr lang="pl-PL" sz="5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wywiady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na prośbę innych OPS i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6 wywiadów alimentacyjnych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  <a:buNone/>
            </a:pP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	W 2022 r. z zakresu pomocy społecznej wydano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149 decyzji administracyjnych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, w tym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5 decyzji dotyczących usług opiekuńczych, 2 decyzje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dot. prawa do świadczeń opieki zdrowotnej i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10 decyzji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dot. stypendiów szkolnych. Wpłynęło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1 odwołanie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l-PL" sz="5200" b="1" dirty="0">
                <a:latin typeface="Times New Roman" pitchFamily="18" charset="0"/>
                <a:cs typeface="Times New Roman" pitchFamily="18" charset="0"/>
              </a:rPr>
              <a:t>Samorządowego Kolegium Odwoławczego, </a:t>
            </a:r>
            <a:r>
              <a:rPr lang="pl-PL" sz="5200" dirty="0">
                <a:latin typeface="Times New Roman" pitchFamily="18" charset="0"/>
                <a:cs typeface="Times New Roman" pitchFamily="18" charset="0"/>
              </a:rPr>
              <a:t>które SKO utrzymało w mocy.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WYWIADY ŚRODOWISKOWE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 LATACH 2020-2022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532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5. Osoby i rodziny, z którymi przeprowadzono wywiad środowiskowy</a:t>
            </a:r>
            <a:endParaRPr lang="pl-PL" sz="1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18487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FORMY REALIZOWANYCH ŚWIADCZEŃ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Gminny Ośrodek Pomocy Społecznej w Przesmykach udzielał pomocy potrzebującym mieszkańcom gminy realizując świadczenia z pomocy społecznej w formie: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Świadczeń pieniężnych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(zasiłek stały, zasiłek okresowy i zasiłek celowy), z których w 2022 r. skorzystało</a:t>
            </a:r>
            <a:r>
              <a:rPr lang="pl-PL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31 rodzin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45 osób w rodzinach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Świadczeń niepieniężnych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(posiłek, ubranie, schronienie, sprawienie pogrzebu, odpłatność za pobyt w DPS, specjalistyczne usługi opiekuńcze), z których w 2022 r. </a:t>
            </a:r>
            <a:r>
              <a:rPr lang="pl-PL" sz="2400">
                <a:latin typeface="Times New Roman" pitchFamily="18" charset="0"/>
                <a:cs typeface="Times New Roman" pitchFamily="18" charset="0"/>
              </a:rPr>
              <a:t>skorzystały </a:t>
            </a:r>
            <a:r>
              <a:rPr lang="pl-PL" sz="2400" b="1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rodziny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90 osób w rodzinach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pl-PL" sz="2400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ŚWIADCZENIA PIENIĘŻNE Z POMOCY SPOŁECZNEJ UDZIELONE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08912" cy="532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6. Osoby i rodziny, którym przyznano świadczenie pieniężne w latach 2020-2022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1989138"/>
          <a:ext cx="8218487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ŚWIADCZENIA PIENIĘŻNE Z POMOCY SPOŁECZNEJ UDZIELONE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8219256" cy="532656"/>
          </a:xfrm>
        </p:spPr>
        <p:txBody>
          <a:bodyPr/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7. Kwota świadczeń pieniężnych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18487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ŚWIADCZENIA NIEPIENIĘŻNE Z POMOCY SPOŁECZNEJ UDZIELONE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8219256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8. Osoby i rodziny, którym przyznano świadczenie niepieniężne w latach 2020-2022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18487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spc="3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2600" b="1" dirty="0">
                <a:latin typeface="Times New Roman" pitchFamily="18" charset="0"/>
                <a:cs typeface="Times New Roman" pitchFamily="18" charset="0"/>
              </a:rPr>
              <a:t>Na podstawie art. 16a ustawy z dnia 12 marca 2004 r. o pomocy społecznej (t. j. Dz. U. z 2021 r., poz. 2268 ze zm.) gmina ma corocznie obowiązek przygotowania i przedstawienia do 30 kwietnia Radzie Gminy Oceny Zasobów Pomocy Społecznej. </a:t>
            </a:r>
          </a:p>
          <a:p>
            <a:pPr algn="just"/>
            <a:r>
              <a:rPr lang="pl-PL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zasobów zawiera dane demograficzne i statystyczne, które ukazują lokalną sytuację społeczno-demograficzną oraz niezbędne do realizacji kwestie społeczne. Ocena wraz z rekomendacjami jest podstawą do planowania budżetu na rok następny.</a:t>
            </a:r>
          </a:p>
          <a:p>
            <a:pPr algn="just"/>
            <a:r>
              <a:rPr lang="pl-PL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Przygotowanie „Oceny zasobów pomocy społecznej” dokonywane jest za pośrednictwem internetowej Centralnej Aplikacji Statystycznej (CAS), dzięki której przesyłane są dane do Mazowieckiego Centrum Polityki Społecznej.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ŚWIADCZENIA NIEPIENIĘŻNE Z POMOCY SPOŁECZNEJ UDZIELONE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9. Kwota świadczeń niepieniężnych w złotych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133600"/>
          <a:ext cx="8218487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ŚWIADCZENIA REALIZOWANE PRZEZ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GMINNY OŚRODEK POMOCY SPOŁECZNEJ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 PRZESMYKACH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Gminny Ośrodek Pomocy Społecznej w Przesmykach realizuje świadczenia z pomocy społecznej, w tym: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zadania własne gminy o charakterze obowiązkowym – finansowane z budżetu państwa (dotacja celowa) oraz z budżetu gminy (środki własne gminy):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zasiłków okresowych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zasiłków celowych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zasiłków stałych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stypendiów szkolnych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Opłacanie składek na ubezpieczenie zdrowotne od zasiłków stałych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Dożywianie dzieci w ramach Rządowego Programu „Pomoc państwa w zakresie dożywiania”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Praca socjalna rozumiana jako działalność zawodowa, skierowana na pomoc osobom i rodzinom we wzmocnieniu lub odzyskaniu zdolności do funkcjonowania w społeczeństwie</a:t>
            </a:r>
          </a:p>
          <a:p>
            <a:pPr algn="just">
              <a:buFont typeface="Wingdings" pitchFamily="2" charset="2"/>
              <a:buChar char="Ø"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zadania zlecone gminie z zakresu administracji rządowej – finansowane z dotacji celowej wojewody: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Opłacanie składek na ubezpieczenie zdrowotne od świadczeń pielęgnacyjnych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specjalistycznych usług opiekuńczych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świadczeń rodzinnych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świadczeń wychowawczych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Przyznawanie i wypłacanie świadczeń z funduszu alimentacyjnego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zadania wynikające z innych ustaw i porozumień.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WYDATKI BUDŻETOWE REALIZOWANE PRZEZ GMINNY OŚRODEK POMOCY SPOŁECZNEJ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 PRZESMYKACH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10. Poniesione wydatki w złotych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218487" cy="406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WYDATKI BUDŻETOWE REALIZOWANE PRZEZ GMINNY OŚRODEK POMOCY SPOŁECZNEJ W PRZESMYKACH W LATACH 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532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11. Źródła finansowania GOPS oraz poniesione wydatki  w złotych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395288" y="2133600"/>
          <a:ext cx="8291512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95536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WYKONANIE BUDŻETU GMINNEGO OŚRODKA POMOCY SPOŁECZNEJ W LATACH 2021-2022 </a:t>
            </a:r>
            <a:endParaRPr lang="pl-PL" sz="2400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474067"/>
          </a:xfrm>
        </p:spPr>
        <p:txBody>
          <a:bodyPr>
            <a:normAutofit fontScale="250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8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2021 – 4.720.907 zł</a:t>
            </a:r>
          </a:p>
          <a:p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474067"/>
          </a:xfrm>
        </p:spPr>
        <p:txBody>
          <a:bodyPr>
            <a:normAutofit fontScale="250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80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5.830.363 zł</a:t>
            </a:r>
          </a:p>
          <a:p>
            <a:endParaRPr lang="pl-PL" dirty="0"/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Prostokąt 9"/>
          <p:cNvSpPr/>
          <p:nvPr/>
        </p:nvSpPr>
        <p:spPr>
          <a:xfrm>
            <a:off x="1979712" y="1268760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12. Wydatki  w złotych  i źródła ich finansowania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1" name="Symbol zastępczy zawartości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WYKONANIE BUDŻETU GMINNEGO OŚRODKA POMOCY SPOŁECZNEJ W LATACH 2021-2022 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2021 – 4.083.963 zł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2.928.601 zł</a:t>
            </a:r>
          </a:p>
          <a:p>
            <a:endParaRPr lang="pl-PL" dirty="0"/>
          </a:p>
        </p:txBody>
      </p:sp>
      <p:graphicFrame>
        <p:nvGraphicFramePr>
          <p:cNvPr id="11" name="Symbol zastępczy zawartości 10"/>
          <p:cNvGraphicFramePr>
            <a:graphicFrameLocks noGrp="1"/>
          </p:cNvGraphicFramePr>
          <p:nvPr>
            <p:ph sz="quarter" idx="4"/>
          </p:nvPr>
        </p:nvGraphicFramePr>
        <p:xfrm>
          <a:off x="4645025" y="2420938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467544" y="1268760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13. Wydatki  na zadania zlecone z dotacji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2"/>
          </p:nvPr>
        </p:nvGraphicFramePr>
        <p:xfrm>
          <a:off x="457200" y="2420938"/>
          <a:ext cx="4040188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rostokąt 9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WYKONANIE BUDŻETU GMINNEGO OŚRODKA POMOCY SPOŁECZNEJW LATACH 2021-2022 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3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2021 – 172.602 zł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194.881 zł</a:t>
            </a:r>
          </a:p>
          <a:p>
            <a:endParaRPr lang="pl-PL" dirty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4"/>
          </p:nvPr>
        </p:nvGraphicFramePr>
        <p:xfrm>
          <a:off x="4644008" y="2276872"/>
          <a:ext cx="404177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395536" y="1340768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14. Wydatki na zadania własne dotowane z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51520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2"/>
          </p:nvPr>
        </p:nvGraphicFramePr>
        <p:xfrm>
          <a:off x="467544" y="2276872"/>
          <a:ext cx="4040188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WYKONANIE BUDŻETU GMINNEGO OŚRODKA POMOCY SPOŁECZNEJ W LATACH 2021-2022 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3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2021 – 464.256 zł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3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Rok 2022 – 513.205 zł</a:t>
            </a:r>
          </a:p>
          <a:p>
            <a:endParaRPr lang="pl-PL" dirty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4"/>
          </p:nvPr>
        </p:nvGraphicFramePr>
        <p:xfrm>
          <a:off x="4645025" y="2276475"/>
          <a:ext cx="4041775" cy="396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467544" y="1340768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15. Wydatki  na zadania własne ponoszone  ze środków własnych gminy</a:t>
            </a:r>
            <a:endParaRPr lang="pl-PL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9" name="Symbol zastępczy zawartości 9"/>
          <p:cNvGraphicFramePr>
            <a:graphicFrameLocks noGrp="1"/>
          </p:cNvGraphicFramePr>
          <p:nvPr>
            <p:ph sz="half" idx="2"/>
          </p:nvPr>
        </p:nvGraphicFramePr>
        <p:xfrm>
          <a:off x="457200" y="2276872"/>
          <a:ext cx="40401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WYKONANIE BUDŻETU GMINNEGO OŚRODKA POMOCY SPOŁECZNEJ W 2022 ROKU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19256" cy="460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16. Wydatki  na inne zadania własne zlecone przez Wójta </a:t>
            </a: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dotowane z budżetu państwa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</p:nvPr>
        </p:nvGraphicFramePr>
        <p:xfrm>
          <a:off x="1187624" y="1772816"/>
          <a:ext cx="6912768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ostokąt 5"/>
          <p:cNvSpPr/>
          <p:nvPr/>
        </p:nvSpPr>
        <p:spPr>
          <a:xfrm>
            <a:off x="395536" y="645333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REALIZACJA ZADAŃ ZLECONYCH              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W LATACH 2020-2022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8219256" cy="46064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l-PL" sz="2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17. Kwoty przeznaczone na realizację świadczeń wychowawczych i rodzinnych (z wyłączeniem świadczeń opiekuńczych) w złotych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218487" cy="406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45333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spc="3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Zgodnie z art. 110 ust. 9 ustawy o pomocy społecznej z dnia 12 marca 2004 r. (t. j. Dz. U. z 2021 r., poz. 2268 ze zm.) kierownik ośrodka pomocy społecznej składa radzie gminy całoroczne sprawozdanie z działalności oraz przedstawia potrzeby w zakresie pomocy społecznej.</a:t>
            </a:r>
          </a:p>
          <a:p>
            <a:pPr algn="just">
              <a:buNone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Niniejsza prezentacja zawiera opis najważniejszych działań podejmowanych przez ośrodek pomocy społecznej w 2022 roku w porównaniu z danymi z lat wcześniejszych oraz informacje pozwalające określić najważniejsze zadania do wykonania w 2023 roku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REALIZACJA ZADAŃ ZLECONYCH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 LATACH 2020-2022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8219256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18. Kwoty przeznaczone na realizację świadczeń opiekuńczych w złotych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sz="half" idx="2"/>
          </p:nvPr>
        </p:nvGraphicFramePr>
        <p:xfrm>
          <a:off x="611188" y="1916113"/>
          <a:ext cx="8075612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REALIZACJA INNYCH ZADAŃ ZLECONYCH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 2022 ROKU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1484784"/>
            <a:ext cx="8208912" cy="532656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pl-PL" altLang="zh-CN" sz="14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Tabela 1. Liczba rodzin, którym przyznano i wypłacono w 2022 r. dodatkowe świadczenia i ich kwota</a:t>
            </a:r>
            <a:endParaRPr lang="pl-PL" altLang="zh-CN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133600"/>
          <a:ext cx="8378188" cy="4274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1951">
                <a:tc rowSpan="2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Dodatek</a:t>
                      </a:r>
                      <a:r>
                        <a:rPr lang="pl-PL" baseline="0" dirty="0">
                          <a:latin typeface="Times New Roman" pitchFamily="18" charset="0"/>
                          <a:cs typeface="Times New Roman" pitchFamily="18" charset="0"/>
                        </a:rPr>
                        <a:t> osłonowy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Fundusz Pomocy Ukrainie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Fundusz Przeciwdziałania COVID-19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9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Dodatek węglowy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Dodatek na inne źródła ciepła 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3901"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Liczba rodzin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3901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Kwota wypłaconych świadczeń w zł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428.762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21.000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1.941.000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dirty="0">
                          <a:latin typeface="Times New Roman" pitchFamily="18" charset="0"/>
                          <a:cs typeface="Times New Roman" pitchFamily="18" charset="0"/>
                        </a:rPr>
                        <a:t>181.500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REALIZACJA ZADAŃ W LATACH 2020-2022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8219256" cy="460648"/>
          </a:xfrm>
        </p:spPr>
        <p:txBody>
          <a:bodyPr>
            <a:normAutofit fontScale="55000" lnSpcReduction="20000"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l-PL" sz="2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19. Składki na ubezpieczenie zdrowotne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pl-PL" sz="25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od świadczeń pielęgnacyjnych i specjalnego zasiłku opiekuńczego</a:t>
            </a:r>
            <a:endParaRPr lang="pl-PL" sz="25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133600"/>
          <a:ext cx="8218487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95536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REALIZACJA ZADAŃ W LATACH 2020-2022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219256" cy="60466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20. Kwoty świadczeń z funduszu alimentacyjnego w złotych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18487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23528" y="638132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INNE ZADANIA REALIZOWANE PRZEZ GMINNY OŚRODEK POMOCY SPOŁECZNEJ W ROKU 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pl-PL" sz="6400" b="1" u="sng" dirty="0">
                <a:latin typeface="Times New Roman" pitchFamily="18" charset="0"/>
                <a:cs typeface="Times New Roman" pitchFamily="18" charset="0"/>
              </a:rPr>
              <a:t>1. Wsparcie rodziny</a:t>
            </a:r>
          </a:p>
          <a:p>
            <a:pPr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W 2022 roku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 GOPS zatrudniał na umowę zlecenie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3 opiekunki środowiskowe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– świadczono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usługi opiekuńcze dla 3 osób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 (762 godz.)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Gmina Przesmyki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zgodnie z ustawą o wspieraniu rodziny i systemie pieczy zastępczej (t. j. Dz. U. z 2022 roku poz. 447 ze zm.)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współfinansowała pobyt 7 dzieci w rodzinach zastępczych.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Kartę Dużej Rodziny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 2022 roku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 przyznano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dla 21 nowych rodzin wielodzietnych. W Gminie Przesmyki KDR posiada ogółem 145 rodzin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wielodzietnych.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Stypendia szkolne w 2022 r.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wypłacono dla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5 rodzin, 10 uczniów.</a:t>
            </a:r>
          </a:p>
          <a:p>
            <a:pPr lvl="0">
              <a:buNone/>
            </a:pPr>
            <a:r>
              <a:rPr lang="pl-PL" sz="6400" b="1" u="sng" dirty="0">
                <a:latin typeface="Times New Roman" pitchFamily="18" charset="0"/>
                <a:cs typeface="Times New Roman" pitchFamily="18" charset="0"/>
              </a:rPr>
              <a:t>2. Objęcie ubezpieczeniem zdrowotnym</a:t>
            </a:r>
            <a:endParaRPr lang="pl-PL" sz="6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Przyznano prawo do świadczeń opieki zdrowotnej finansowanych ze środków publicznych dla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 1 osoby nieubezpieczonej (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wydano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 2 decyzje) </a:t>
            </a:r>
          </a:p>
          <a:p>
            <a:pPr lvl="0">
              <a:buNone/>
            </a:pPr>
            <a:r>
              <a:rPr lang="pl-PL" sz="6400" b="1" u="sng" dirty="0">
                <a:latin typeface="Times New Roman" pitchFamily="18" charset="0"/>
                <a:cs typeface="Times New Roman" pitchFamily="18" charset="0"/>
              </a:rPr>
              <a:t>3. Nadzorowanie działań Zespołu Interdyscyplinarnego</a:t>
            </a:r>
            <a:endParaRPr lang="pl-PL" sz="6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Pracownicy GOPS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nadzorują działania i prowadzą dokumentację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działającego przy GOPS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Zespołu Interdyscyplinarnego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pracującego na rzecz przeciwdziałania przemocy w rodzinie na terenie Gminy Przesmyki. Zgodnie z Ustawą z dnia 29 lipca 2005r. (tj. Dz. U. z 2021 poz. 1249) o przeciwdziałaniu przemocy w rodzinie, Zespół Interdyscyplinarny w Przesmykach został powołany przez Wójta Gminy Przesmyki w dniu 14.08.2012 r. </a:t>
            </a:r>
          </a:p>
          <a:p>
            <a:pPr>
              <a:buFont typeface="Wingdings" pitchFamily="2" charset="2"/>
              <a:buChar char="Ø"/>
            </a:pP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 2022 r. do Zespołu Interdyscyplinarnego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wpłynęło 11 ,,Niebieskich Kart”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dotyczących podejrzenia przemocy w rodzinie, w tym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9 wszczynających procedurę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Kontynuowano 5 procedur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z poprzednich lat. Działaniami dotyczącymi przeciwdziałania przemocy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zostało objętych 14 rodzin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w 10 rodzinach zakończono procedurę ,,NK”.</a:t>
            </a:r>
            <a:endParaRPr lang="pl-PL" sz="64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ODPŁATNOŚĆ ZA POBYT W PIECZY ZASTĘPCZEJ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8208912" cy="460648"/>
          </a:xfrm>
        </p:spPr>
        <p:txBody>
          <a:bodyPr>
            <a:normAutofit fontScale="55000" lnSpcReduction="20000"/>
          </a:bodyPr>
          <a:lstStyle/>
          <a:p>
            <a:pPr lvl="0" algn="ctr">
              <a:buNone/>
            </a:pPr>
            <a:r>
              <a:rPr lang="pl-PL" altLang="zh-CN" sz="2500" b="1" dirty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Tabela 2. Liczba dzieci z Gminy Przesmyki przebywających w pieczy zastępczej i odpłatność w latach 2020-2022</a:t>
            </a:r>
            <a:endParaRPr lang="pl-PL" altLang="zh-CN" sz="2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1773238"/>
          <a:ext cx="8218488" cy="446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4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4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880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Times New Roman" pitchFamily="18" charset="0"/>
                          <a:cs typeface="Times New Roman" pitchFamily="18" charset="0"/>
                        </a:rPr>
                        <a:t>Rok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8025">
                <a:tc>
                  <a:txBody>
                    <a:bodyPr/>
                    <a:lstStyle/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Liczba dzieci w pieczy zastępczej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8025">
                <a:tc>
                  <a:txBody>
                    <a:bodyPr/>
                    <a:lstStyle/>
                    <a:p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Odpłatność za pobyt w pieczy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27.318 zł</a:t>
                      </a:r>
                    </a:p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38.257 zł</a:t>
                      </a:r>
                    </a:p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>
                          <a:latin typeface="Times New Roman" pitchFamily="18" charset="0"/>
                          <a:cs typeface="Times New Roman" pitchFamily="18" charset="0"/>
                        </a:rPr>
                        <a:t>45.361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45333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INNE ZADANIA REALIZOWANE PRZEZ GMINNY OŚRODEK POMOCY SPOŁECZNEJ W ROKU 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1200" b="1" u="sng" dirty="0">
                <a:latin typeface="Times New Roman" pitchFamily="18" charset="0"/>
                <a:cs typeface="Times New Roman" pitchFamily="18" charset="0"/>
              </a:rPr>
              <a:t>Udzielanie pomocy rzeczowej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Udzielono pomoc rzeczową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3 rodzinom/6 osobom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w postaci używanej odzieży i obuwia, sprzętu AGD, wyposażenia mieszkań, mebli, pościeli itp.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(5 razy)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. Ośrodek prowadzi przez cały rok zbiórkę obuwia i odzieży używanej oraz mebli i innych sprzętów gosp. domowego, które następnie przekazywane są rodzinom potrzebującym takiej pomocy.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2 osobom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znajdującym się w trudnej sytuacji życiowej użyczono w okresie zimowym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 butlę gazową.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14 dzieci z 10 rodzin 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z problemem alkoholowym – obdarowano paczkami ze słodyczami zakupionymi ze środków GKRPA w ramach działania ,,Mikołaj dla każdego”</a:t>
            </a:r>
          </a:p>
          <a:p>
            <a:pPr lvl="0">
              <a:buNone/>
            </a:pPr>
            <a:r>
              <a:rPr lang="pl-PL" sz="1200" b="1" u="sng" dirty="0">
                <a:latin typeface="Times New Roman" pitchFamily="18" charset="0"/>
                <a:cs typeface="Times New Roman" pitchFamily="18" charset="0"/>
              </a:rPr>
              <a:t> Świadczenie pracy socjalnej i inne inicjatywy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        Świadczono pracę socjalną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, osobom i rodzinom bez względu na posiadany dochód i objęci nią byli praktycznie wszyscy klienci ośrodka.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W 2022 roku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z pomocy w postaci pracy socjalnej skorzystało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88 rodzin (212 osób),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 pomocą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wyłącznie w postaci pracy socjalnej objęto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37 rodzin (84 osoby). </a:t>
            </a: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Praca socjalna polegała przede wszystkim na wspieraniu osób i rodzin w przezwyciężaniu trudnych sytuacji życiowych. </a:t>
            </a:r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Działania profilaktyczne w postaci pracy socjalnej przekładają się również bezpośrednio na zmniejszenie wydatków z budżetu gminy na pomoc społeczną.</a:t>
            </a:r>
          </a:p>
          <a:p>
            <a:pPr>
              <a:buNone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       Świadczenie pracy socjalnej polegało głównie na: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Udzielaniu stosownych porad i zachęcaniu do współpracy w rozwiązywaniu problemów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Kierowaniu i umożliwieniu kontaktu podopiecznych z właściwą instytucją – poradnią, (np. Zespół Orzekania o Stopniu Niepełnosprawności, poradnia psychologiczna, poradnia odwykowa, poradnia zdrowia psychicznego, sąd, policja itp.)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Współpracy z instytucjami takimi jak: PUP, ZOL, PCPR, KRUS, ZUS, Kościół, policja, szpitale oraz pedagogiem szkolnym, lekarzem rodzinnym, kuratorami sadowymi itp.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Pomocy interwencyjnej w rozwiązywaniu konfliktów rodzinnych, także w zakresie procedury „Niebieskiej Karty”.</a:t>
            </a:r>
          </a:p>
          <a:p>
            <a:pPr lvl="0">
              <a:buFont typeface="Wingdings" pitchFamily="2" charset="2"/>
              <a:buChar char="Ø"/>
            </a:pPr>
            <a:r>
              <a:rPr lang="pl-PL" sz="1200" dirty="0">
                <a:latin typeface="Times New Roman" pitchFamily="18" charset="0"/>
                <a:cs typeface="Times New Roman" pitchFamily="18" charset="0"/>
              </a:rPr>
              <a:t>Pomocy w redagowaniu pism do właściwych instytucji typu sąd, prokuratura. </a:t>
            </a:r>
          </a:p>
          <a:p>
            <a:endParaRPr lang="pl-PL" sz="1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ŚWIADCZENIE PRACY SOCJALNEJ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 INNE INICJATYWY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Kompletowanie dokumentacji i pomoc w umieszczeniu w Zakładzie Opiekuńczo-Leczniczym; </a:t>
            </a:r>
            <a:endParaRPr lang="pl-PL" sz="6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Organizacja wypoczynku letniego i zimowego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. Informowano rodziny z dziećmi o możliwości skorzystania z kolonii profilaktycznych w okresie wakacyjnym;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Wydawanie skierowań do otrzymania pomocy żywnościowej w ramach Programu Operacyjnego Pomoc Żywnościowa 2014-2020 współfinansowanego z FEAD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(wydano 22 skierowania dla 38 osób w tym dla obywateli Ukrainy 10 skierowań dla 22 osób);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Sporządzanie wywiadów środowiskowych i alimentacyjnych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 w miejscu zamieszkania wskazanej osoby w ramach współpracy dla potrzeb innych instytucji takich jak: domy pomocy społecznej, szpitale, sądy, PCPR, Ośrodki Adopcyjne i innych Ośrodków Pomocy Społecznej 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(9 szt.);</a:t>
            </a:r>
            <a:endParaRPr lang="pl-PL" sz="6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Uczestnictwo Kierownika GOPS w Gminnej Komisji ds. Rozwiązywania Problemów Alkoholowych, udział w posiedzeniach komisji,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gdzie rozpatrywane są wnioski dotyczące osób uzależnionych i stosujących przemoc wobec osób najbliższych. Ze środków GKRPA udzielono pomocy w postaci dofinansowania działań profilaktycznych i porad psychologicznych w Zespole Szkół w Przesmykach i Łysowie; </a:t>
            </a:r>
          </a:p>
          <a:p>
            <a:pPr lvl="0">
              <a:buFont typeface="Wingdings" pitchFamily="2" charset="2"/>
              <a:buChar char="Ø"/>
            </a:pP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Działanie przy GOPS w 2022 r. punktu konsultacyjnego 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w ramach którego zatrudniony ze środków GKRPA psycholog 2 razy w miesiącu prowadził porady psychologiczne i konsultacje indywidualne (</a:t>
            </a:r>
            <a:r>
              <a:rPr lang="pl-PL" sz="6400" b="1" dirty="0">
                <a:latin typeface="Times New Roman" pitchFamily="18" charset="0"/>
                <a:cs typeface="Times New Roman" pitchFamily="18" charset="0"/>
              </a:rPr>
              <a:t>skorzystało 13 rodzin/25 osób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). Osoby potrzebujące wsparcia w postaci porad prawnych i psychologicznych kierowane były również do punktów prowadzonych przez PCPR, „Caritas” lub Instytut </a:t>
            </a:r>
            <a:r>
              <a:rPr lang="pl-PL" sz="6400" dirty="0" err="1">
                <a:latin typeface="Times New Roman" pitchFamily="18" charset="0"/>
                <a:cs typeface="Times New Roman" pitchFamily="18" charset="0"/>
              </a:rPr>
              <a:t>Kofoeda</a:t>
            </a:r>
            <a:r>
              <a:rPr lang="pl-PL" sz="6400" dirty="0">
                <a:latin typeface="Times New Roman" pitchFamily="18" charset="0"/>
                <a:cs typeface="Times New Roman" pitchFamily="18" charset="0"/>
              </a:rPr>
              <a:t> w Siedlcach.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INNE ZADANIA REALIZOWANE PRZEZ GMINNY OŚRODEK POMOCY SPOŁECZNEJ W LATACH </a:t>
            </a:r>
            <a:b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2020-2022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19256" cy="388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21. Praca socjalna świadczona wobec osób i rodzin</a:t>
            </a: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1989138"/>
          <a:ext cx="8218487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251520" y="645333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Gminny Ośrodek Pomocy Społecznej w Przesmykach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KADRA JEDNOSTKI ORGANIZACYJNEJ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POMOCY SPOŁECZNEJ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l-PL" sz="34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Gminny Ośrodek Pomocy Społecznej w Przesmykach w 2022 roku stanowił miejsce pracy dla 7 osób (5,15 etatu) pracujących na stanowiskach: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kierownik (1 etat),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starszy pracownik socjalny (0,50 etatu),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pracownik socjalny (1 etat),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główny księgowy (0,75 etatu), inspektor d.s. świadczeń(0,25 etatu),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inspektor d.s. świadczeń (1 etat), 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sprzątaczka (0,15 etatu),</a:t>
            </a:r>
          </a:p>
          <a:p>
            <a:pPr lvl="0">
              <a:buFont typeface="Wingdings" pitchFamily="2" charset="2"/>
              <a:buChar char="Ø"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robotnik gospodarczy (0,50 etatu).</a:t>
            </a:r>
          </a:p>
          <a:p>
            <a:pPr lvl="0">
              <a:buNone/>
            </a:pPr>
            <a:r>
              <a:rPr lang="pl-PL" sz="6800" dirty="0">
                <a:latin typeface="Times New Roman" pitchFamily="18" charset="0"/>
                <a:cs typeface="Times New Roman" pitchFamily="18" charset="0"/>
              </a:rPr>
              <a:t>     W 2022 roku w GOPS zatrudniano 3 opiekunki realizujące usługi opiekuńcze dla 3 osób (762 godz.), od listopada 2022 r. zatrudniono osobę w ramach prac interwencyjnych z Powiatowego Urzędu Pracy.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spc="3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000" b="1" dirty="0">
                <a:latin typeface="Times New Roman" pitchFamily="18" charset="0"/>
                <a:cs typeface="Times New Roman" pitchFamily="18" charset="0"/>
              </a:rPr>
              <a:t>W myśl art. 179 ust. 1  ustawy z dnia 9 czerwca 2011r. o wspieraniu rodziny i systemie pieczy zastępczej (tj. Dz. U. z 2022 r., poz. 447 z </a:t>
            </a:r>
            <a:r>
              <a:rPr lang="pl-PL" sz="3000" b="1" dirty="0" err="1">
                <a:latin typeface="Times New Roman" pitchFamily="18" charset="0"/>
                <a:cs typeface="Times New Roman" pitchFamily="18" charset="0"/>
              </a:rPr>
              <a:t>późn</a:t>
            </a:r>
            <a:r>
              <a:rPr lang="pl-PL" sz="3000" b="1" dirty="0">
                <a:latin typeface="Times New Roman" pitchFamily="18" charset="0"/>
                <a:cs typeface="Times New Roman" pitchFamily="18" charset="0"/>
              </a:rPr>
              <a:t>. zm.)</a:t>
            </a:r>
          </a:p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W terminie do dnia 31 marca każdego roku wójt składa radzie gminy roczne sprawozdanie z realizacji zadań z zakresu wspierania rodziny oraz przedstawia potrzeby związane z realizacją zadań.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NAJWAŻNIEJSZE ZADANIA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DO WYKONANIA W 2023 ROKU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Pomoc  finansowa i niefinansowa na podstawie ustawy o pomocy społecznej ; 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Realizacja zadań zleconych z zakresu administracji rządowej;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Realizacja niezbędnych działań 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– w sferze zapobiegania problemom społecznym lub ich łagodzeniu: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w zakresie zapobiegania skutkom ubóstwa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: konieczna jest aktywność w przeciwdziałaniu ubóstwu poprzez aktywizację zawodową, oraz zabezpieczenie dla rodzin o najniższych dochodach środków na pomoc społeczną w szczególności na dożywianie i pomoc finansową (zasiłki okresowe i celowe);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w zakresie pomocy osobom starszym i niepełnosprawnym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: tworzenie warunków minimalizujących zjawisko izolacji i osamotnienia, zapewnienie pomocy środowiskowej w formie usług opiekuńczych oraz specjalistycznych usług opiekuńczych dla osób z zaburzeniami psychicznymi;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w zakresie wsparcia osób bezrobotnych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: aktywizacja społeczna i zawodowa, zachęcanie klientów do zapoznania się z ofertami pracy, realizacja prac społecznie użytecznych;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w zakresie profilaktyki i przeciwdziałania problemom alkoholowym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: edukacja profilaktyczna i organizowanie czasu wolnego dzieci i młodzieży;</a:t>
            </a:r>
          </a:p>
          <a:p>
            <a:pPr algn="just">
              <a:buFont typeface="Wingdings" pitchFamily="2" charset="2"/>
              <a:buChar char="Ø"/>
            </a:pPr>
            <a:r>
              <a:rPr lang="pl-PL" sz="4000" b="1" dirty="0">
                <a:latin typeface="Times New Roman" pitchFamily="18" charset="0"/>
                <a:cs typeface="Times New Roman" pitchFamily="18" charset="0"/>
              </a:rPr>
              <a:t>w zakresie wsparcia rodziny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: przydzielenie rodzinom przeżywającym trudności w wypełnianiu funkcji opiekuńczo-wychowawczych – asystenta rodziny,  współfinansowanie pobytu dzieci w pieczy zastępczej, zapewnienie możliwości skorzystania z poradnictwa socjalnego, psychologicznego i prawnego.</a:t>
            </a:r>
          </a:p>
          <a:p>
            <a:pPr algn="just">
              <a:buNone/>
            </a:pPr>
            <a:endParaRPr lang="pl-PL" sz="4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	Obecna sytuacja społeczno-gospodarcza w kraju, wzrost ilości i wysokości świadczeń, które otrzymują rodziny spowodowały zmniejszenie się zapotrzebowania na świadczenia z zakresu pomocy społecznej. Znaczna pomoc finansowa państwa dla rodzin z dziećmi przyczyniła się do poprawy warunków ich życia i funkcjonowania w społeczeństwie, jednak nie rozwiązuje wszystkich problemów, z którymi borykają się rodziny. Wzrastają problemy opiekuńczo-wychowawcze, alkoholizm i przemoc w rodzinie.	</a:t>
            </a:r>
          </a:p>
          <a:p>
            <a:pPr algn="just">
              <a:buNone/>
            </a:pP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	Kierunki działania Gminnego Ośrodka Pomocy Społecznej w Przesmykach są zgodne z obowiązującymi przepisami, zapisami Gminnej Strategii Rozwiązywania Problemów Społecznych Gminy Przesmyki, posiadanymi środkami finansowymi i zasobami ludzkimi.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>
            <a:normAutofit fontScale="90000"/>
          </a:bodyPr>
          <a:lstStyle/>
          <a:p>
            <a:br>
              <a:rPr lang="pl-PL" sz="27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7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Za współpracę z Ośrodkiem serdecznie dziękuję wszystkim osobom i instytucjom wspierającym naszą pracę i starającym się wspólnie z nami działać w celu rozwiązania problemów osób i rodzin mieszkańców naszej wspólnoty gminnej.</a:t>
            </a:r>
            <a:br>
              <a:rPr lang="pl-PL" dirty="0">
                <a:solidFill>
                  <a:schemeClr val="tx2"/>
                </a:solidFill>
              </a:rPr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907704" y="39330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DZIĘKUJĘ ZA UWAGĘ</a:t>
            </a:r>
            <a:endParaRPr lang="pl-PL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GMINY PRZESMYKI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Gminę Przesmyki według danych USC na dzień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31.12.2022 r. </a:t>
            </a: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zamieszkiwało</a:t>
            </a: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3056 osób.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  60,2% mieszkańców to osoby w wieku produkcyjnym (18-59 lat dla kobiet; 18-64 dla mężczyzn), </a:t>
            </a: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pozostała część to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osoby w wieku poprodukcyjnym (23,6%) </a:t>
            </a: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w wieku przedprodukcyjnym (16,2%)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10000"/>
              </a:lnSpc>
              <a:buNone/>
            </a:pP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Analiza danych na przestrzeni ostatnich lat wskazuje, że od kilku lat liczba ludności w gminie systematycznie spada.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SYTUACJA DEMOGRAFICZNA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GMINY PRZESMYKI</a:t>
            </a:r>
            <a:endParaRPr lang="pl-PL" sz="28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7859216" cy="316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Wykres 1. Liczba mieszkańców gminy Przesmyki w latach 2020-2022</a:t>
            </a:r>
          </a:p>
          <a:p>
            <a:endParaRPr lang="pl-PL" dirty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sz="half" idx="2"/>
          </p:nvPr>
        </p:nvGraphicFramePr>
        <p:xfrm>
          <a:off x="468313" y="1989138"/>
          <a:ext cx="8218487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rostokąt 8"/>
          <p:cNvSpPr/>
          <p:nvPr/>
        </p:nvSpPr>
        <p:spPr>
          <a:xfrm>
            <a:off x="395536" y="6237312"/>
            <a:ext cx="24320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MIESZKAŃCY GMINY PRZESMYKI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Według danych Powiatowego Urzędu Pracy w Siedlcach na koniec grudnia 2022 r. na terenie Gminy Przesmyki zarejestrowanych było</a:t>
            </a:r>
            <a:r>
              <a:rPr lang="pl-P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59 osób bezrobotnych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co stanowiło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około 3,2% mieszkańców gminy w wieku produkcyjnym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Dane te nie odzwierciedlają w pełni poziomu bezrobocia, wskazują bowiem liczbę osób zarejestrowanych w urzędzie pracy, a nie faktycznie poszukujących pracy. Powszechnym zjawiskiem jest tzw. „bezrobocie ukryte” jak również zatrudnienie na umowach śmieciowych i w ramach prac dorywczych.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MIESZKAŃCY GMINY PRZESMYKI       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NA RYNKU PRACY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8208912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Wykres 2. Osoby bezrobotne na terenie gminy Przesmyki w latach 2020-2022</a:t>
            </a:r>
            <a:endParaRPr lang="pl-PL" sz="1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218487" cy="4065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395536" y="6237312"/>
            <a:ext cx="24320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Źródło: Dane Urzędu Gminy Przesmyki</a:t>
            </a:r>
            <a:endParaRPr lang="pl-PL" sz="11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INFRASTRUKTURA SPOŁECZNA    </a:t>
            </a:r>
            <a:b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GMINY PRZESMYKI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    W Gminie Przesmyki jest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14 mieszkań komunalnych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1 mieszkanie socjalne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Zadania podstawowej opieki zdrowotnej realizują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2 niepubliczne zakłady opieki zdrowotnej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Na terenie gminy Przesmyki działają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2 zespoły szkół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organizujące pracę dwóch przedszkoli i dwóch szkół podstawowych: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Zespół Szkół w Łysowie,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Zespół Szkół w Przesmykach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W gminie funkcjonują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2 przedszkola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nie sygnalizowano  zapotrzebowania na umieszczanie dzieci w żłobkach. W 2022 roku wszystkie dzieci uzyskały miejsca w oddziałach przedszkolnych.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Czas wolny od zajęć lekcyjnych organizują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2 świetlice przyszkolne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5 świetlic wiejskich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Działalnością kulturalną w gminie zajmuje się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Gminny Ośrodek Kultury w Przesmykach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czytelnictwo upowszechnia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Gminna Biblioteka Publiczna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spełniająca również rolę biblioteki szkolnej.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Nad bezpieczeństwem mieszkańców Gminy Przesmyki czuwają funkcjonariusze policji z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Komisariatu Policji w Mordach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Na terenie gminy oprócz ośrodka pomocy społecznej brak jest innych instytucji pomocy społecznej.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	Utworzenie i utrzymanie ośrodka pomocy społecznej i zapewnienie środków na wynagrodzenia pracowników jest zadaniem gminy o charakterze obowiązkowym.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W Kukawkach zlokalizowany jest Dom Pomocy Społecznej dla osób z chorobą Alzheimera nie należący do zasobów gminy, którego podmiotem prowadzącym jest starosta (PCPR).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1397</TotalTime>
  <Words>4002</Words>
  <Application>Microsoft Office PowerPoint</Application>
  <PresentationFormat>Pokaz na ekranie (4:3)</PresentationFormat>
  <Paragraphs>437</Paragraphs>
  <Slides>41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Motyw pakietu Office</vt:lpstr>
      <vt:lpstr>Ocena zasobów pomocy społecznej  za rok 2022 dla gminy Przesmyki   sprawozdanie z działalności  Gminnego Ośrodka Pomocy Społecznej  w Przesmykach za 2022 rok oraz  sprawozdanie z realizacji zadań z zakresu  wspierania rodziny za 2022 rok</vt:lpstr>
      <vt:lpstr>PODSTAWA PRAWNA</vt:lpstr>
      <vt:lpstr>PODSTAWA PRAWNA</vt:lpstr>
      <vt:lpstr>PODSTAWA PRAWNA</vt:lpstr>
      <vt:lpstr>SYTUACJA DEMOGRAFICZNA  GMINY PRZESMYKI </vt:lpstr>
      <vt:lpstr>SYTUACJA DEMOGRAFICZNA  GMINY PRZESMYKI</vt:lpstr>
      <vt:lpstr>MIESZKAŃCY GMINY PRZESMYKI  NA RYNKU PRACY</vt:lpstr>
      <vt:lpstr>MIESZKAŃCY GMINY PRZESMYKI         NA RYNKU PRACY</vt:lpstr>
      <vt:lpstr>INFRASTRUKTURA SPOŁECZNA      GMINY PRZESMYKI </vt:lpstr>
      <vt:lpstr>NAJWAŻNIEJSZE DZIAŁANIA PODEJMOWANE PRZEZ GMINNY OŚRODEK POMOCY SPOŁECZNEJ W PRZESMYKACH – ZASADY FUNKCJONOWANIA</vt:lpstr>
      <vt:lpstr>DANE O KORZYSTAJĄCYCH                   Z POMOCY SPOŁECZNEJ </vt:lpstr>
      <vt:lpstr>POWODY UDZIELENIA POMOCY  I WSPARCIA </vt:lpstr>
      <vt:lpstr>UDZIELONA POMOC W LATACH  2020-2022</vt:lpstr>
      <vt:lpstr>UDZIELANIE ŚWIADCZEŃ  Z POMOCY SPOŁECZNEJ</vt:lpstr>
      <vt:lpstr>WYWIADY ŚRODOWISKOWE  W LATACH 2020-2022</vt:lpstr>
      <vt:lpstr>FORMY REALIZOWANYCH ŚWIADCZEŃ</vt:lpstr>
      <vt:lpstr>ŚWIADCZENIA PIENIĘŻNE Z POMOCY SPOŁECZNEJ UDZIELONE W LATACH 2020-2022</vt:lpstr>
      <vt:lpstr>ŚWIADCZENIA PIENIĘŻNE Z POMOCY SPOŁECZNEJ UDZIELONE W LATACH 2020-2022</vt:lpstr>
      <vt:lpstr>ŚWIADCZENIA NIEPIENIĘŻNE Z POMOCY SPOŁECZNEJ UDZIELONE W LATACH 2020-2022</vt:lpstr>
      <vt:lpstr>ŚWIADCZENIA NIEPIENIĘŻNE Z POMOCY SPOŁECZNEJ UDZIELONE W LATACH 2020-2022</vt:lpstr>
      <vt:lpstr>ŚWIADCZENIA REALIZOWANE PRZEZ  GMINNY OŚRODEK POMOCY SPOŁECZNEJ  W PRZESMYKACH</vt:lpstr>
      <vt:lpstr>WYDATKI BUDŻETOWE REALIZOWANE PRZEZ GMINNY OŚRODEK POMOCY SPOŁECZNEJ  W PRZESMYKACH W LATACH 2020-2022</vt:lpstr>
      <vt:lpstr>WYDATKI BUDŻETOWE REALIZOWANE PRZEZ GMINNY OŚRODEK POMOCY SPOŁECZNEJ W PRZESMYKACH W LATACH 2020-2022</vt:lpstr>
      <vt:lpstr>WYKONANIE BUDŻETU GMINNEGO OŚRODKA POMOCY SPOŁECZNEJ W LATACH 2021-2022 </vt:lpstr>
      <vt:lpstr>WYKONANIE BUDŻETU GMINNEGO OŚRODKA POMOCY SPOŁECZNEJ W LATACH 2021-2022 </vt:lpstr>
      <vt:lpstr>WYKONANIE BUDŻETU GMINNEGO OŚRODKA POMOCY SPOŁECZNEJW LATACH 2021-2022 </vt:lpstr>
      <vt:lpstr>WYKONANIE BUDŻETU GMINNEGO OŚRODKA POMOCY SPOŁECZNEJ W LATACH 2021-2022 </vt:lpstr>
      <vt:lpstr>WYKONANIE BUDŻETU GMINNEGO OŚRODKA POMOCY SPOŁECZNEJ W 2022 ROKU</vt:lpstr>
      <vt:lpstr>REALIZACJA ZADAŃ ZLECONYCH                  W LATACH 2020-2022 </vt:lpstr>
      <vt:lpstr>REALIZACJA ZADAŃ ZLECONYCH  W LATACH 2020-2022 </vt:lpstr>
      <vt:lpstr>REALIZACJA INNYCH ZADAŃ ZLECONYCH  W 2022 ROKU</vt:lpstr>
      <vt:lpstr>REALIZACJA ZADAŃ W LATACH 2020-2022</vt:lpstr>
      <vt:lpstr>REALIZACJA ZADAŃ W LATACH 2020-2022</vt:lpstr>
      <vt:lpstr>INNE ZADANIA REALIZOWANE PRZEZ GMINNY OŚRODEK POMOCY SPOŁECZNEJ W ROKU 2022</vt:lpstr>
      <vt:lpstr>ODPŁATNOŚĆ ZA POBYT W PIECZY ZASTĘPCZEJ</vt:lpstr>
      <vt:lpstr>INNE ZADANIA REALIZOWANE PRZEZ GMINNY OŚRODEK POMOCY SPOŁECZNEJ W ROKU 2022</vt:lpstr>
      <vt:lpstr>ŚWIADCZENIE PRACY SOCJALNEJ  I INNE INICJATYWY</vt:lpstr>
      <vt:lpstr>INNE ZADANIA REALIZOWANE PRZEZ GMINNY OŚRODEK POMOCY SPOŁECZNEJ W LATACH  2020-2022</vt:lpstr>
      <vt:lpstr>KADRA JEDNOSTKI ORGANIZACYJNEJ  POMOCY SPOŁECZNEJ</vt:lpstr>
      <vt:lpstr>NAJWAŻNIEJSZE ZADANIA  DO WYKONANIA W 2023 ROKU</vt:lpstr>
      <vt:lpstr> Za współpracę z Ośrodkiem serdecznie dziękuję wszystkim osobom i instytucjom wspierającym naszą pracę i starającym się wspólnie z nami działać w celu rozwiązania problemów osób i rodzin mieszkańców naszej wspólnoty gminnej.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zasobów pomocy społecznej  za rok 2022 dla gminy Przesmyki   sprawozdanie z działalności  Gminnego Ośrodka Pomocy Społecznej  w Przesmykach za 2022 rok oraz  sprawozdanie z realizacji zadań z zakresu  wspierania rodziny za 2022 rok</dc:title>
  <dc:creator>500_PLUS</dc:creator>
  <cp:lastModifiedBy>Bogusława Górska</cp:lastModifiedBy>
  <cp:revision>67</cp:revision>
  <dcterms:created xsi:type="dcterms:W3CDTF">2023-04-14T09:22:49Z</dcterms:created>
  <dcterms:modified xsi:type="dcterms:W3CDTF">2023-04-24T13:22:11Z</dcterms:modified>
</cp:coreProperties>
</file>