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2717795866806146E-3"/>
                  <c:y val="1.2723656458270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33-4B14-ADE0-A8085FFCEE8C}"/>
                </c:ext>
              </c:extLst>
            </c:dLbl>
            <c:dLbl>
              <c:idx val="1"/>
              <c:layout>
                <c:manualLayout>
                  <c:x val="-7.7264829889005134E-3"/>
                  <c:y val="1.27236564582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33-4B14-ADE0-A8085FFCEE8C}"/>
                </c:ext>
              </c:extLst>
            </c:dLbl>
            <c:dLbl>
              <c:idx val="2"/>
              <c:layout>
                <c:manualLayout>
                  <c:x val="-2.16341523689214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33-4B14-ADE0-A8085FFCEE8C}"/>
                </c:ext>
              </c:extLst>
            </c:dLbl>
            <c:dLbl>
              <c:idx val="3"/>
              <c:layout>
                <c:manualLayout>
                  <c:x val="-1.0817076184460719E-2"/>
                  <c:y val="1.27236564582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33-4B14-ADE0-A8085FFCE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3234</c:v>
                </c:pt>
                <c:pt idx="1">
                  <c:v>542</c:v>
                </c:pt>
                <c:pt idx="2">
                  <c:v>1932</c:v>
                </c:pt>
                <c:pt idx="3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33-4B14-ADE0-A8085FFCEE8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3196</c:v>
                </c:pt>
                <c:pt idx="1">
                  <c:v>535</c:v>
                </c:pt>
                <c:pt idx="2">
                  <c:v>1894</c:v>
                </c:pt>
                <c:pt idx="3">
                  <c:v>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33-4B14-ADE0-A8085FFCEE8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62372782240819E-2"/>
                  <c:y val="3.1809141145675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33-4B14-ADE0-A8085FFCEE8C}"/>
                </c:ext>
              </c:extLst>
            </c:dLbl>
            <c:dLbl>
              <c:idx val="1"/>
              <c:layout>
                <c:manualLayout>
                  <c:x val="6.1811863911204103E-3"/>
                  <c:y val="6.361828229135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33-4B14-ADE0-A8085FFCEE8C}"/>
                </c:ext>
              </c:extLst>
            </c:dLbl>
            <c:dLbl>
              <c:idx val="2"/>
              <c:layout>
                <c:manualLayout>
                  <c:x val="1.85435591733612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33-4B14-ADE0-A8085FFCEE8C}"/>
                </c:ext>
              </c:extLst>
            </c:dLbl>
            <c:dLbl>
              <c:idx val="3"/>
              <c:layout>
                <c:manualLayout>
                  <c:x val="1.0817076184460719E-2"/>
                  <c:y val="-9.5427423437025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33-4B14-ADE0-A8085FFCE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mieszkańcy ogółem</c:v>
                </c:pt>
                <c:pt idx="1">
                  <c:v>wiek przedprodukcyjny</c:v>
                </c:pt>
                <c:pt idx="2">
                  <c:v>wiek produkcyjny</c:v>
                </c:pt>
                <c:pt idx="3">
                  <c:v>wiek poprodukcyjny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3122</c:v>
                </c:pt>
                <c:pt idx="1">
                  <c:v>519</c:v>
                </c:pt>
                <c:pt idx="2">
                  <c:v>1868</c:v>
                </c:pt>
                <c:pt idx="3">
                  <c:v>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33-4B14-ADE0-A8085FFCE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57024"/>
        <c:axId val="98658560"/>
      </c:barChart>
      <c:catAx>
        <c:axId val="98657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8658560"/>
        <c:crosses val="autoZero"/>
        <c:auto val="1"/>
        <c:lblAlgn val="ctr"/>
        <c:lblOffset val="100"/>
        <c:noMultiLvlLbl val="0"/>
      </c:catAx>
      <c:valAx>
        <c:axId val="9865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86570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4.302.553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D64-4030-AFE7-00ED3255B862}"/>
                </c:ext>
              </c:extLst>
            </c:dLbl>
            <c:dLbl>
              <c:idx val="1"/>
              <c:layout>
                <c:manualLayout>
                  <c:x val="3.0905931955602052E-3"/>
                  <c:y val="-2.22663988019725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4.634.637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D64-4030-AFE7-00ED3255B862}"/>
                </c:ext>
              </c:extLst>
            </c:dLbl>
            <c:dLbl>
              <c:idx val="2"/>
              <c:layout>
                <c:manualLayout>
                  <c:x val="2.7815338760041854E-2"/>
                  <c:y val="-1.90854846874050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4.720.907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D64-4030-AFE7-00ED3255B8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rok 2019</c:v>
                </c:pt>
                <c:pt idx="1">
                  <c:v>rok 2020</c:v>
                </c:pt>
                <c:pt idx="2">
                  <c:v>rok 2021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4302553</c:v>
                </c:pt>
                <c:pt idx="1">
                  <c:v>4634637</c:v>
                </c:pt>
                <c:pt idx="2">
                  <c:v>4720049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64-4030-AFE7-00ED3255B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51016576"/>
        <c:axId val="151018112"/>
        <c:axId val="0"/>
      </c:bar3DChart>
      <c:catAx>
        <c:axId val="15101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018112"/>
        <c:crosses val="autoZero"/>
        <c:auto val="1"/>
        <c:lblAlgn val="ctr"/>
        <c:lblOffset val="100"/>
        <c:noMultiLvlLbl val="0"/>
      </c:catAx>
      <c:valAx>
        <c:axId val="15101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01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735641227380022E-3"/>
                  <c:y val="1.2279355333844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172.602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5E-491E-87E5-02A90CF850F5}"/>
                </c:ext>
              </c:extLst>
            </c:dLbl>
            <c:dLbl>
              <c:idx val="1"/>
              <c:layout>
                <c:manualLayout>
                  <c:x val="-1.5735641227380022E-3"/>
                  <c:y val="2.1488871834228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464.256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F5E-491E-87E5-02A90CF850F5}"/>
                </c:ext>
              </c:extLst>
            </c:dLbl>
            <c:dLbl>
              <c:idx val="2"/>
              <c:layout>
                <c:manualLayout>
                  <c:x val="1.5735641227380022E-3"/>
                  <c:y val="1.53491941673062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636.858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F5E-491E-87E5-02A90CF850F5}"/>
                </c:ext>
              </c:extLst>
            </c:dLbl>
            <c:dLbl>
              <c:idx val="3"/>
              <c:layout>
                <c:manualLayout>
                  <c:x val="0"/>
                  <c:y val="2.45587106676899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4.084.049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F5E-491E-87E5-02A90CF85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 tym: dotowane z budżetu państwa</c:v>
                </c:pt>
                <c:pt idx="1">
                  <c:v>w tym: finansowane z budżetu gminy</c:v>
                </c:pt>
                <c:pt idx="2">
                  <c:v>na zadania własne</c:v>
                </c:pt>
                <c:pt idx="3">
                  <c:v>na zadania zlecone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172602</c:v>
                </c:pt>
                <c:pt idx="1">
                  <c:v>464256</c:v>
                </c:pt>
                <c:pt idx="2">
                  <c:v>636858</c:v>
                </c:pt>
                <c:pt idx="3">
                  <c:v>4084049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5E-491E-87E5-02A90CF850F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165.659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F5E-491E-87E5-02A90CF850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343.400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F5E-491E-87E5-02A90CF850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509.059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F5E-491E-87E5-02A90CF850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4.125.578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F5E-491E-87E5-02A90CF85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 tym: dotowane z budżetu państwa</c:v>
                </c:pt>
                <c:pt idx="1">
                  <c:v>w tym: finansowane z budżetu gminy</c:v>
                </c:pt>
                <c:pt idx="2">
                  <c:v>na zadania własne</c:v>
                </c:pt>
                <c:pt idx="3">
                  <c:v>na zadania zlecone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165659</c:v>
                </c:pt>
                <c:pt idx="1">
                  <c:v>343400</c:v>
                </c:pt>
                <c:pt idx="2">
                  <c:v>509059</c:v>
                </c:pt>
                <c:pt idx="3">
                  <c:v>4125578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F5E-491E-87E5-02A90CF850F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35641227380022E-3"/>
                  <c:y val="-1.2279355333844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208.632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F5E-491E-87E5-02A90CF850F5}"/>
                </c:ext>
              </c:extLst>
            </c:dLbl>
            <c:dLbl>
              <c:idx val="1"/>
              <c:layout>
                <c:manualLayout>
                  <c:x val="-1.5735641227380022E-3"/>
                  <c:y val="-2.1488871834228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322.703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F5E-491E-87E5-02A90CF850F5}"/>
                </c:ext>
              </c:extLst>
            </c:dLbl>
            <c:dLbl>
              <c:idx val="2"/>
              <c:layout>
                <c:manualLayout>
                  <c:x val="6.2942564909520098E-3"/>
                  <c:y val="-6.139677666922489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531.335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8F5E-491E-87E5-02A90CF850F5}"/>
                </c:ext>
              </c:extLst>
            </c:dLbl>
            <c:dLbl>
              <c:idx val="3"/>
              <c:layout>
                <c:manualLayout>
                  <c:x val="-3.1471282454760057E-3"/>
                  <c:y val="-1.53491941673062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3.771.218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F5E-491E-87E5-02A90CF85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 tym: dotowane z budżetu państwa</c:v>
                </c:pt>
                <c:pt idx="1">
                  <c:v>w tym: finansowane z budżetu gminy</c:v>
                </c:pt>
                <c:pt idx="2">
                  <c:v>na zadania własne</c:v>
                </c:pt>
                <c:pt idx="3">
                  <c:v>na zadania zlecone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208632</c:v>
                </c:pt>
                <c:pt idx="1">
                  <c:v>322703</c:v>
                </c:pt>
                <c:pt idx="2">
                  <c:v>531335</c:v>
                </c:pt>
                <c:pt idx="3">
                  <c:v>3771218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F5E-491E-87E5-02A90CF85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228800"/>
        <c:axId val="151230336"/>
      </c:barChart>
      <c:catAx>
        <c:axId val="151228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51230336"/>
        <c:crosses val="autoZero"/>
        <c:auto val="1"/>
        <c:lblAlgn val="ctr"/>
        <c:lblOffset val="100"/>
        <c:noMultiLvlLbl val="0"/>
      </c:catAx>
      <c:valAx>
        <c:axId val="151230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12288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4903415385621"/>
          <c:y val="6.0355509393392716E-2"/>
          <c:w val="0.84672080954531215"/>
          <c:h val="0.6714165102619702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baseline="0" dirty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dirty="0"/>
                      <a:t>.125.578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763-48FF-AE4B-DACD9D04DE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65.659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63-48FF-AE4B-DACD9D04DE4D}"/>
                </c:ext>
              </c:extLst>
            </c:dLbl>
            <c:dLbl>
              <c:idx val="2"/>
              <c:layout>
                <c:manualLayout>
                  <c:x val="8.9777758534307348E-2"/>
                  <c:y val="5.7037350858758003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/>
                      <a:t>43.400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763-48FF-AE4B-DACD9D04DE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zadania zlecone (89%)</c:v>
                </c:pt>
                <c:pt idx="1">
                  <c:v>zadania własne dotowane z budżetu państwa (3,6%)</c:v>
                </c:pt>
                <c:pt idx="2">
                  <c:v>zadania własne finansowane z budżetu gminy (7,4%)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4125578</c:v>
                </c:pt>
                <c:pt idx="1">
                  <c:v>165659</c:v>
                </c:pt>
                <c:pt idx="2">
                  <c:v>343400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63-48FF-AE4B-DACD9D04D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474933661571958"/>
          <c:y val="0.75355782721988473"/>
          <c:w val="0.77050107935251289"/>
          <c:h val="0.22715732186568025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417124901806806E-2"/>
          <c:y val="0.10928082184847071"/>
          <c:w val="0.89316575019638644"/>
          <c:h val="0.70855984175286646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4.084.049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6E9-4F61-A7FA-ABE2265642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172.602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6E9-4F61-A7FA-ABE2265642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/>
                      <a:t>464.256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6E9-4F61-A7FA-ABE22656424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zadania zlecone (86,5%)</c:v>
                </c:pt>
                <c:pt idx="1">
                  <c:v>zadania własne dotowane z budżetu państwa (3,7%)</c:v>
                </c:pt>
                <c:pt idx="2">
                  <c:v>zadania własne finansowane z budżetu gminy (9,8%)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4084049</c:v>
                </c:pt>
                <c:pt idx="1">
                  <c:v>172602</c:v>
                </c:pt>
                <c:pt idx="2">
                  <c:v>464256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E9-4F61-A7FA-ABE226564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474933661571958"/>
          <c:y val="0.77284267813431995"/>
          <c:w val="0.77050107935251244"/>
          <c:h val="0.20787247095124425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52829917815713"/>
          <c:y val="0.14425650572674023"/>
          <c:w val="0.60220820463740421"/>
          <c:h val="0.5515138572945447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0-746C-49C0-8EF0-D9A30054AFC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aseline="0"/>
                      <a:t>8.561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46C-49C0-8EF0-D9A30054AF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aseline="0" dirty="0"/>
                      <a:t>.758.126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46C-49C0-8EF0-D9A30054AF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200" baseline="0"/>
                      <a:t>.237.350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46C-49C0-8EF0-D9A30054AF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składka na ubezpieczenie zdrowotne</c:v>
                </c:pt>
                <c:pt idx="1">
                  <c:v>świadczenia wychowawcze</c:v>
                </c:pt>
                <c:pt idx="2">
                  <c:v>świadczenia rodzinne i fundusz alimentacyjny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28561</c:v>
                </c:pt>
                <c:pt idx="1">
                  <c:v>2758126</c:v>
                </c:pt>
                <c:pt idx="2">
                  <c:v>1237350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6C-49C0-8EF0-D9A30054A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100" baseline="0">
              <a:latin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7189724811496"/>
          <c:y val="6.4282836381453337E-2"/>
          <c:w val="0.70840756845692787"/>
          <c:h val="0.7246305508482296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274D-44B3-B451-2EC509D51542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1-274D-44B3-B451-2EC509D51542}"/>
              </c:ext>
            </c:extLst>
          </c:dPt>
          <c:dPt>
            <c:idx val="2"/>
            <c:bubble3D val="0"/>
            <c:explosion val="2"/>
            <c:extLst>
              <c:ext xmlns:c16="http://schemas.microsoft.com/office/drawing/2014/chart" uri="{C3380CC4-5D6E-409C-BE32-E72D297353CC}">
                <c16:uniqueId val="{00000002-274D-44B3-B451-2EC509D5154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33.273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74D-44B3-B451-2EC509D5154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2.761.640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74D-44B3-B451-2EC509D5154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1.274.050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74D-44B3-B451-2EC509D5154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15.000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74D-44B3-B451-2EC509D515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składka na ubezpieczenie zdrowotne</c:v>
                </c:pt>
                <c:pt idx="1">
                  <c:v>świadczenia wychowawcze</c:v>
                </c:pt>
                <c:pt idx="2">
                  <c:v>świadczenia rodzinne i fundusz alimentacyjny</c:v>
                </c:pt>
                <c:pt idx="3">
                  <c:v>usuwanie skutków klęsk żywiołowych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33273</c:v>
                </c:pt>
                <c:pt idx="1">
                  <c:v>2761640</c:v>
                </c:pt>
                <c:pt idx="2">
                  <c:v>1274050</c:v>
                </c:pt>
                <c:pt idx="3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4D-44B3-B451-2EC509D51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legendEntry>
        <c:idx val="3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81146897093507E-2"/>
          <c:y val="9.6424254572180026E-3"/>
          <c:w val="0.81461115475255308"/>
          <c:h val="0.5470805975165566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200" baseline="0"/>
                      <a:t>4.544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056-4CC0-B79D-AE56DFFEA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/>
                      <a:t>8.884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056-4CC0-B79D-AE56DFFEA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 dirty="0">
                        <a:latin typeface="Times New Roman" pitchFamily="18" charset="0"/>
                        <a:cs typeface="Times New Roman" pitchFamily="18" charset="0"/>
                      </a:rPr>
                      <a:t>6.</a:t>
                    </a:r>
                    <a:r>
                      <a:rPr lang="en-US" sz="1200" baseline="0" dirty="0"/>
                      <a:t>800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056-4CC0-B79D-AE56DFFEA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/>
                      <a:t>.400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056-4CC0-B79D-AE56DFFEA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200" baseline="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200" baseline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en-US" sz="1200" baseline="0"/>
                      <a:t>6.452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56-4CC0-B79D-AE56DFFEAA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dofinansowanie programu "Posiłek w szkole i w domu"</c:v>
                </c:pt>
                <c:pt idx="1">
                  <c:v>dofinansowanie zasiłków stałych</c:v>
                </c:pt>
                <c:pt idx="2">
                  <c:v>dofinansowanie zasiłków okresowych</c:v>
                </c:pt>
                <c:pt idx="3">
                  <c:v>składka na ubezpieczenie zdrowotne podopiecznych</c:v>
                </c:pt>
                <c:pt idx="4">
                  <c:v>dofinansowanie kosztów utrzymania ośrodka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24544</c:v>
                </c:pt>
                <c:pt idx="1">
                  <c:v>48884</c:v>
                </c:pt>
                <c:pt idx="2">
                  <c:v>6800</c:v>
                </c:pt>
                <c:pt idx="3">
                  <c:v>4400</c:v>
                </c:pt>
                <c:pt idx="4">
                  <c:v>76452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56-4CC0-B79D-AE56DFFEA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3888526699284348"/>
          <c:y val="0.62422000117430065"/>
          <c:w val="0.73479820128532713"/>
          <c:h val="0.37256585700662681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23.446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D84-45FF-8488-CC0061B55B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49.581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D84-45FF-8488-CC0061B55B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D84-45FF-8488-CC0061B55B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5.101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D84-45FF-8488-CC0061B55B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78.735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D84-45FF-8488-CC0061B55B7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9.739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D84-45FF-8488-CC0061B55B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dofinansowanie programu "Posiłek w szkole i w domu"</c:v>
                </c:pt>
                <c:pt idx="1">
                  <c:v>dofinansowanie zasiłków stałych</c:v>
                </c:pt>
                <c:pt idx="2">
                  <c:v>dofinansowanie zasiłków okresów</c:v>
                </c:pt>
                <c:pt idx="3">
                  <c:v>składka na ubezpieczenie zdrowotne podopiecznych</c:v>
                </c:pt>
                <c:pt idx="4">
                  <c:v>dofinansowanie kosztów utrzymania ośrodka</c:v>
                </c:pt>
                <c:pt idx="5">
                  <c:v>pomoc materialna dla uczniów o charakterze socjalnym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23446</c:v>
                </c:pt>
                <c:pt idx="1">
                  <c:v>49581</c:v>
                </c:pt>
                <c:pt idx="2">
                  <c:v>6000</c:v>
                </c:pt>
                <c:pt idx="3">
                  <c:v>5101</c:v>
                </c:pt>
                <c:pt idx="4">
                  <c:v>78735</c:v>
                </c:pt>
                <c:pt idx="5">
                  <c:v>9739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84-45FF-8488-CC0061B55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64021995286687E-2"/>
          <c:y val="3.3789299410198953E-2"/>
          <c:w val="0.86801233011929158"/>
          <c:h val="0.4695272812846084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/>
                      <a:t>1.462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F9F-4CAB-AC92-BAF446C6FF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87.147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F9F-4CAB-AC92-BAF446C6FF85}"/>
                </c:ext>
              </c:extLst>
            </c:dLbl>
            <c:dLbl>
              <c:idx val="2"/>
              <c:layout>
                <c:manualLayout>
                  <c:x val="-4.6146556896413088E-2"/>
                  <c:y val="1.680564138596597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/>
                      <a:t>.351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F9F-4CAB-AC92-BAF446C6FF8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73.18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F9F-4CAB-AC92-BAF446C6FF8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/>
                      <a:t>.080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F9F-4CAB-AC92-BAF446C6FF85}"/>
                </c:ext>
              </c:extLst>
            </c:dLbl>
            <c:dLbl>
              <c:idx val="5"/>
              <c:layout>
                <c:manualLayout>
                  <c:x val="5.93575842297011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9F-4CAB-AC92-BAF446C6FF85}"/>
                </c:ext>
              </c:extLst>
            </c:dLbl>
            <c:dLbl>
              <c:idx val="6"/>
              <c:layout>
                <c:manualLayout>
                  <c:x val="6.04575959819634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/>
                      <a:t>.653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FF9F-4CAB-AC92-BAF446C6FF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zasiłek celowy i okresowy</c:v>
                </c:pt>
                <c:pt idx="1">
                  <c:v>ośrodek pomocy społecznej</c:v>
                </c:pt>
                <c:pt idx="2">
                  <c:v>pomoc w zakresie dożywiania</c:v>
                </c:pt>
                <c:pt idx="3">
                  <c:v>rodziny zastępcze</c:v>
                </c:pt>
                <c:pt idx="4">
                  <c:v>wspieranie rodziny</c:v>
                </c:pt>
                <c:pt idx="5">
                  <c:v>dodatki mieszkaniowe</c:v>
                </c:pt>
                <c:pt idx="6">
                  <c:v>usługi opiekuńcze i specjalistyczne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11462</c:v>
                </c:pt>
                <c:pt idx="1">
                  <c:v>287147</c:v>
                </c:pt>
                <c:pt idx="2">
                  <c:v>8351</c:v>
                </c:pt>
                <c:pt idx="3">
                  <c:v>27318</c:v>
                </c:pt>
                <c:pt idx="4">
                  <c:v>2080</c:v>
                </c:pt>
                <c:pt idx="5">
                  <c:v>880</c:v>
                </c:pt>
                <c:pt idx="6">
                  <c:v>5653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9F-4CAB-AC92-BAF446C6F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24024024098323157"/>
          <c:y val="0.57127619305614152"/>
          <c:w val="0.5195192706174887"/>
          <c:h val="0.38407147239077494"/>
        </c:manualLayout>
      </c:layout>
      <c:overlay val="0"/>
      <c:txPr>
        <a:bodyPr/>
        <a:lstStyle/>
        <a:p>
          <a:pPr>
            <a:defRPr sz="1100" spc="-100" baseline="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637238589481137E-2"/>
          <c:y val="7.7563048977744159E-2"/>
          <c:w val="0.8278677066387915"/>
          <c:h val="0.46064246657855867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15.615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824-4ED6-AD50-7B3237A52E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394.409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824-4ED6-AD50-7B3237A52E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7.851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824-4ED6-AD50-7B3237A52E5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38.257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824-4ED6-AD50-7B3237A52E5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2.437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824-4ED6-AD50-7B3237A52E5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5.395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824-4ED6-AD50-7B3237A52E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zasiłek celowy i okresowy</c:v>
                </c:pt>
                <c:pt idx="1">
                  <c:v>ośrodek pomocy społecznej</c:v>
                </c:pt>
                <c:pt idx="2">
                  <c:v>pomoc w zakresie dożywiana</c:v>
                </c:pt>
                <c:pt idx="3">
                  <c:v>rodziny zastępcze</c:v>
                </c:pt>
                <c:pt idx="4">
                  <c:v>pomoc materialna dla uczniów o charakterze socjalnym</c:v>
                </c:pt>
                <c:pt idx="5">
                  <c:v>dodatki mieszkaniowe</c:v>
                </c:pt>
                <c:pt idx="6">
                  <c:v>usługi opiekuńcze i specjalistyczne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15615</c:v>
                </c:pt>
                <c:pt idx="1">
                  <c:v>394409</c:v>
                </c:pt>
                <c:pt idx="2">
                  <c:v>7851</c:v>
                </c:pt>
                <c:pt idx="3">
                  <c:v>38257</c:v>
                </c:pt>
                <c:pt idx="4">
                  <c:v>2437</c:v>
                </c:pt>
                <c:pt idx="5">
                  <c:v>292</c:v>
                </c:pt>
                <c:pt idx="6">
                  <c:v>5395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24-4ED6-AD50-7B3237A52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905931955602052E-3"/>
                  <c:y val="-2.8628227031107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E5-4E5C-9A6C-78BA42F4A8FC}"/>
                </c:ext>
              </c:extLst>
            </c:dLbl>
            <c:dLbl>
              <c:idx val="1"/>
              <c:layout>
                <c:manualLayout>
                  <c:x val="-4.6358897933403091E-3"/>
                  <c:y val="-2.226639880197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E5-4E5C-9A6C-78BA42F4A8FC}"/>
                </c:ext>
              </c:extLst>
            </c:dLbl>
            <c:dLbl>
              <c:idx val="2"/>
              <c:layout>
                <c:manualLayout>
                  <c:x val="4.6358897933403091E-3"/>
                  <c:y val="-2.544731291654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E5-4E5C-9A6C-78BA42F4A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51</c:v>
                </c:pt>
                <c:pt idx="1">
                  <c:v>34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E5-4E5C-9A6C-78BA42F4A8F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52965977801024E-3"/>
                  <c:y val="-1.9085484687405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E5-4E5C-9A6C-78BA42F4A8FC}"/>
                </c:ext>
              </c:extLst>
            </c:dLbl>
            <c:dLbl>
              <c:idx val="1"/>
              <c:layout>
                <c:manualLayout>
                  <c:x val="0"/>
                  <c:y val="-2.226639880197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E5-4E5C-9A6C-78BA42F4A8FC}"/>
                </c:ext>
              </c:extLst>
            </c:dLbl>
            <c:dLbl>
              <c:idx val="2"/>
              <c:layout>
                <c:manualLayout>
                  <c:x val="1.0817076184460719E-2"/>
                  <c:y val="-3.4990055260242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E5-4E5C-9A6C-78BA42F4A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58</c:v>
                </c:pt>
                <c:pt idx="1">
                  <c:v>34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BE5-4E5C-9A6C-78BA42F4A8F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26482988900542E-3"/>
                  <c:y val="-1.5904570572837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E5-4E5C-9A6C-78BA42F4A8FC}"/>
                </c:ext>
              </c:extLst>
            </c:dLbl>
            <c:dLbl>
              <c:idx val="1"/>
              <c:layout>
                <c:manualLayout>
                  <c:x val="6.1811863911204103E-3"/>
                  <c:y val="-1.272365645827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E5-4E5C-9A6C-78BA42F4A8FC}"/>
                </c:ext>
              </c:extLst>
            </c:dLbl>
            <c:dLbl>
              <c:idx val="2"/>
              <c:layout>
                <c:manualLayout>
                  <c:x val="1.6998262575581118E-2"/>
                  <c:y val="-2.544731291654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E5-4E5C-9A6C-78BA42F4A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bezrobotni ogółem</c:v>
                </c:pt>
                <c:pt idx="1">
                  <c:v>bezrobotni długotrwale</c:v>
                </c:pt>
                <c:pt idx="2">
                  <c:v>bezrobotni z prawem do zasiłku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72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E5-4E5C-9A6C-78BA42F4A8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501568"/>
        <c:axId val="99503104"/>
        <c:axId val="0"/>
      </c:bar3DChart>
      <c:catAx>
        <c:axId val="9950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9503104"/>
        <c:crosses val="autoZero"/>
        <c:auto val="1"/>
        <c:lblAlgn val="ctr"/>
        <c:lblOffset val="100"/>
        <c:noMultiLvlLbl val="0"/>
      </c:catAx>
      <c:valAx>
        <c:axId val="9950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9501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7426763361166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EB-4A0C-9B15-57A35D85815F}"/>
                </c:ext>
              </c:extLst>
            </c:dLbl>
            <c:dLbl>
              <c:idx val="1"/>
              <c:layout>
                <c:manualLayout>
                  <c:x val="9.2717795866806146E-3"/>
                  <c:y val="3.123779389352783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75.060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EB-4A0C-9B15-57A35D85815F}"/>
                </c:ext>
              </c:extLst>
            </c:dLbl>
            <c:dLbl>
              <c:idx val="2"/>
              <c:layout>
                <c:manualLayout>
                  <c:x val="1.5452965977801024E-3"/>
                  <c:y val="1.87426763361166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9.627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7EB-4A0C-9B15-57A35D85815F}"/>
                </c:ext>
              </c:extLst>
            </c:dLbl>
            <c:dLbl>
              <c:idx val="3"/>
              <c:layout>
                <c:manualLayout>
                  <c:x val="-4.6358897933403082E-3"/>
                  <c:y val="1.87426763361166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173.618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EB-4A0C-9B15-57A35D85815F}"/>
                </c:ext>
              </c:extLst>
            </c:dLbl>
            <c:dLbl>
              <c:idx val="4"/>
              <c:layout>
                <c:manualLayout>
                  <c:x val="-6.1811863911204103E-3"/>
                  <c:y val="1.87426763361166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251.752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7EB-4A0C-9B15-57A35D85815F}"/>
                </c:ext>
              </c:extLst>
            </c:dLbl>
            <c:dLbl>
              <c:idx val="5"/>
              <c:layout>
                <c:manualLayout>
                  <c:x val="3.0905931955603188E-3"/>
                  <c:y val="1.874267633611669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2.738.171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7EB-4A0C-9B15-57A35D858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jednorazowe zapomogi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zasiłków rodzinnych</c:v>
                </c:pt>
                <c:pt idx="4">
                  <c:v>zasiłki rodzinne</c:v>
                </c:pt>
                <c:pt idx="5">
                  <c:v>świadczenia wychowawcze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19000</c:v>
                </c:pt>
                <c:pt idx="1">
                  <c:v>75060</c:v>
                </c:pt>
                <c:pt idx="2">
                  <c:v>9627</c:v>
                </c:pt>
                <c:pt idx="3">
                  <c:v>173618</c:v>
                </c:pt>
                <c:pt idx="4">
                  <c:v>251752</c:v>
                </c:pt>
                <c:pt idx="5">
                  <c:v>2738171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EB-4A0C-9B15-57A35D85815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7EB-4A0C-9B15-57A35D8581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65.757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7EB-4A0C-9B15-57A35D85815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19.931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7EB-4A0C-9B15-57A35D85815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178.388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D7EB-4A0C-9B15-57A35D85815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284.912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7EB-4A0C-9B15-57A35D85815F}"/>
                </c:ext>
              </c:extLst>
            </c:dLbl>
            <c:dLbl>
              <c:idx val="5"/>
              <c:layout>
                <c:manualLayout>
                  <c:x val="3.090593195560205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2.734.686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D7EB-4A0C-9B15-57A35D858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jednorazowe zapomogi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zasiłków rodzinnych</c:v>
                </c:pt>
                <c:pt idx="4">
                  <c:v>zasiłki rodzinne</c:v>
                </c:pt>
                <c:pt idx="5">
                  <c:v>świadczenia wychowawcze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24000</c:v>
                </c:pt>
                <c:pt idx="1">
                  <c:v>65757</c:v>
                </c:pt>
                <c:pt idx="2">
                  <c:v>19931</c:v>
                </c:pt>
                <c:pt idx="3">
                  <c:v>178388</c:v>
                </c:pt>
                <c:pt idx="4">
                  <c:v>284912</c:v>
                </c:pt>
                <c:pt idx="5">
                  <c:v>2734686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7EB-4A0C-9B15-57A35D85815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7264829889005125E-3"/>
                  <c:y val="-2.1866455725469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23.000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D7EB-4A0C-9B15-57A35D85815F}"/>
                </c:ext>
              </c:extLst>
            </c:dLbl>
            <c:dLbl>
              <c:idx val="1"/>
              <c:layout>
                <c:manualLayout>
                  <c:x val="-4.6358897933403654E-3"/>
                  <c:y val="-3.123779389352783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57.981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7EB-4A0C-9B15-57A35D85815F}"/>
                </c:ext>
              </c:extLst>
            </c:dLbl>
            <c:dLbl>
              <c:idx val="2"/>
              <c:layout>
                <c:manualLayout>
                  <c:x val="-1.5452965977801024E-3"/>
                  <c:y val="-3.123779389352783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33.429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D7EB-4A0C-9B15-57A35D85815F}"/>
                </c:ext>
              </c:extLst>
            </c:dLbl>
            <c:dLbl>
              <c:idx val="3"/>
              <c:layout>
                <c:manualLayout>
                  <c:x val="-6.1811863911204103E-3"/>
                  <c:y val="-3.123779389352783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171.533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D7EB-4A0C-9B15-57A35D85815F}"/>
                </c:ext>
              </c:extLst>
            </c:dLbl>
            <c:dLbl>
              <c:idx val="4"/>
              <c:layout>
                <c:manualLayout>
                  <c:x val="-6.1811863911204103E-3"/>
                  <c:y val="-2.1866455725469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306.441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D7EB-4A0C-9B15-57A35D85815F}"/>
                </c:ext>
              </c:extLst>
            </c:dLbl>
            <c:dLbl>
              <c:idx val="5"/>
              <c:layout>
                <c:manualLayout>
                  <c:x val="0"/>
                  <c:y val="-2.1866455725469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2.340.746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D7EB-4A0C-9B15-57A35D858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jednorazowe zapomogi z tytułu urodzenia się dziecka</c:v>
                </c:pt>
                <c:pt idx="1">
                  <c:v>świadczenia rodzicielskie</c:v>
                </c:pt>
                <c:pt idx="2">
                  <c:v>zasiłki rodzinne z dodatkami na podst. art.. 5 ust. 3 ustawy o świadczeniach rodzinnych "złotówka za złotówkę"</c:v>
                </c:pt>
                <c:pt idx="3">
                  <c:v>dodatki do zasiłków rodzinnych</c:v>
                </c:pt>
                <c:pt idx="4">
                  <c:v>zasiłki rodzinne</c:v>
                </c:pt>
                <c:pt idx="5">
                  <c:v>świadczenia wychowawcze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23000</c:v>
                </c:pt>
                <c:pt idx="1">
                  <c:v>57981</c:v>
                </c:pt>
                <c:pt idx="2">
                  <c:v>33429</c:v>
                </c:pt>
                <c:pt idx="3">
                  <c:v>171533</c:v>
                </c:pt>
                <c:pt idx="4">
                  <c:v>306441</c:v>
                </c:pt>
                <c:pt idx="5">
                  <c:v>2340746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EB-4A0C-9B15-57A35D858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945984"/>
        <c:axId val="151947520"/>
        <c:axId val="0"/>
      </c:bar3DChart>
      <c:catAx>
        <c:axId val="151945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1947520"/>
        <c:crosses val="autoZero"/>
        <c:auto val="1"/>
        <c:lblAlgn val="ctr"/>
        <c:lblOffset val="100"/>
        <c:noMultiLvlLbl val="0"/>
      </c:catAx>
      <c:valAx>
        <c:axId val="151947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19459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950605872608604E-3"/>
                  <c:y val="3.180914114567510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60.049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3D-43D5-AF87-C8F98E0B54E7}"/>
                </c:ext>
              </c:extLst>
            </c:dLbl>
            <c:dLbl>
              <c:idx val="1"/>
              <c:layout>
                <c:manualLayout>
                  <c:x val="4.5950605872608057E-3"/>
                  <c:y val="1.2723656458270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34.880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53D-43D5-AF87-C8F98E0B54E7}"/>
                </c:ext>
              </c:extLst>
            </c:dLbl>
            <c:dLbl>
              <c:idx val="2"/>
              <c:layout>
                <c:manualLayout>
                  <c:x val="1.1232240568613774E-16"/>
                  <c:y val="6.36182822913507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389.877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53D-43D5-AF87-C8F98E0B54E7}"/>
                </c:ext>
              </c:extLst>
            </c:dLbl>
            <c:dLbl>
              <c:idx val="3"/>
              <c:layout>
                <c:manualLayout>
                  <c:x val="0"/>
                  <c:y val="1.908548468740506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160.153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53D-43D5-AF87-C8F98E0B54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ubezpieczeniae emerytalne i rentowe od świadczeń pielęgnacyjnych i specjalnego zasiłku opiekuńczego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60049</c:v>
                </c:pt>
                <c:pt idx="1">
                  <c:v>34880</c:v>
                </c:pt>
                <c:pt idx="2">
                  <c:v>389877</c:v>
                </c:pt>
                <c:pt idx="3">
                  <c:v>160153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3D-43D5-AF87-C8F98E0B54E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5843431210134E-3"/>
                  <c:y val="-3.180914114567510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48.946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53D-43D5-AF87-C8F98E0B54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46.240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53D-43D5-AF87-C8F98E0B54E7}"/>
                </c:ext>
              </c:extLst>
            </c:dLbl>
            <c:dLbl>
              <c:idx val="2"/>
              <c:layout>
                <c:manualLayout>
                  <c:x val="-1.5316868624202682E-3"/>
                  <c:y val="-1.59045705728375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336.720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53D-43D5-AF87-C8F98E0B54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160.585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53D-43D5-AF87-C8F98E0B54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ubezpieczeniae emerytalne i rentowe od świadczeń pielęgnacyjnych i specjalnego zasiłku opiekuńczego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48946</c:v>
                </c:pt>
                <c:pt idx="1">
                  <c:v>46240</c:v>
                </c:pt>
                <c:pt idx="2">
                  <c:v>336720</c:v>
                </c:pt>
                <c:pt idx="3">
                  <c:v>160585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3D-43D5-AF87-C8F98E0B54E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161202843068868E-17"/>
                  <c:y val="-1.2723656458270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49.202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53D-43D5-AF87-C8F98E0B54E7}"/>
                </c:ext>
              </c:extLst>
            </c:dLbl>
            <c:dLbl>
              <c:idx val="1"/>
              <c:layout>
                <c:manualLayout>
                  <c:x val="6.126747449681072E-3"/>
                  <c:y val="-1.59045705728375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41.707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53D-43D5-AF87-C8F98E0B54E7}"/>
                </c:ext>
              </c:extLst>
            </c:dLbl>
            <c:dLbl>
              <c:idx val="2"/>
              <c:layout>
                <c:manualLayout>
                  <c:x val="1.5316868624202682E-3"/>
                  <c:y val="-2.22663988019725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340.239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53D-43D5-AF87-C8F98E0B54E7}"/>
                </c:ext>
              </c:extLst>
            </c:dLbl>
            <c:dLbl>
              <c:idx val="3"/>
              <c:layout>
                <c:manualLayout>
                  <c:x val="3.0633737248405364E-3"/>
                  <c:y val="-2.86282270311075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156.847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C53D-43D5-AF87-C8F98E0B54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składki na ubezpieczeniae emerytalne i rentowe od świadczeń pielęgnacyjnych i specjalnego zasiłku opiekuńczego</c:v>
                </c:pt>
                <c:pt idx="1">
                  <c:v>specjalne zasiłki opiekuńcze</c:v>
                </c:pt>
                <c:pt idx="2">
                  <c:v>świadczenia pielęgnacyjne</c:v>
                </c:pt>
                <c:pt idx="3">
                  <c:v>zasiłki pielęgnacyjne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49202</c:v>
                </c:pt>
                <c:pt idx="1">
                  <c:v>41707</c:v>
                </c:pt>
                <c:pt idx="2">
                  <c:v>340239</c:v>
                </c:pt>
                <c:pt idx="3">
                  <c:v>156847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53D-43D5-AF87-C8F98E0B5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934080"/>
        <c:axId val="151935616"/>
        <c:axId val="0"/>
      </c:bar3DChart>
      <c:catAx>
        <c:axId val="151934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1935616"/>
        <c:crosses val="autoZero"/>
        <c:auto val="1"/>
        <c:lblAlgn val="ctr"/>
        <c:lblOffset val="100"/>
        <c:noMultiLvlLbl val="0"/>
      </c:catAx>
      <c:valAx>
        <c:axId val="151935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1934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633737248405364E-3"/>
                  <c:y val="-8.90658456735686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</a:t>
                    </a:r>
                    <a:r>
                      <a:rPr lang="en-US" dirty="0"/>
                      <a:t>9.399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CE3-4DD4-BF79-E54C4631B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29399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3-4DD4-BF79-E54C4631BDA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1901211745216635E-3"/>
                  <c:y val="-6.998011052048527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</a:t>
                    </a:r>
                    <a:r>
                      <a:rPr lang="en-US" dirty="0"/>
                      <a:t>8.561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CE3-4DD4-BF79-E54C4631B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28561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E3-4DD4-BF79-E54C4631BDA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570363523564831E-2"/>
                  <c:y val="-6.679919640591770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3</a:t>
                    </a:r>
                    <a:r>
                      <a:rPr lang="en-US" dirty="0"/>
                      <a:t>3.273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CE3-4DD4-BF79-E54C4631B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33273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E3-4DD4-BF79-E54C4631B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069248"/>
        <c:axId val="152070784"/>
        <c:axId val="0"/>
      </c:bar3DChart>
      <c:catAx>
        <c:axId val="15206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2070784"/>
        <c:crosses val="autoZero"/>
        <c:auto val="1"/>
        <c:lblAlgn val="ctr"/>
        <c:lblOffset val="100"/>
        <c:noMultiLvlLbl val="0"/>
      </c:catAx>
      <c:valAx>
        <c:axId val="15207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20692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543559173361233E-2"/>
                  <c:y val="-6.92783415175463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41.430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197-418E-B71D-2205191B3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Arkusz1!$B$2</c:f>
              <c:numCache>
                <c:formatCode>General</c:formatCode>
                <c:ptCount val="1"/>
                <c:pt idx="0">
                  <c:v>41430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97-418E-B71D-2205191B357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264829889005125E-3"/>
                  <c:y val="-6.26804042301609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38.280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197-418E-B71D-2205191B3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Arkusz1!$C$2</c:f>
              <c:numCache>
                <c:formatCode>General</c:formatCode>
                <c:ptCount val="1"/>
                <c:pt idx="0">
                  <c:v>38280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97-418E-B71D-2205191B357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43559173361233E-2"/>
                  <c:y val="-7.9175247448624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63.745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197-418E-B71D-2205191B3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kwota w złotych</c:v>
                </c:pt>
              </c:strCache>
            </c:strRef>
          </c:cat>
          <c:val>
            <c:numRef>
              <c:f>Arkusz1!$D$2</c:f>
              <c:numCache>
                <c:formatCode>General</c:formatCode>
                <c:ptCount val="1"/>
                <c:pt idx="0">
                  <c:v>63745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97-418E-B71D-2205191B3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237568"/>
        <c:axId val="152239104"/>
        <c:axId val="0"/>
      </c:bar3DChart>
      <c:catAx>
        <c:axId val="15223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2239104"/>
        <c:crosses val="autoZero"/>
        <c:auto val="1"/>
        <c:lblAlgn val="ctr"/>
        <c:lblOffset val="100"/>
        <c:noMultiLvlLbl val="0"/>
      </c:catAx>
      <c:valAx>
        <c:axId val="152239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52237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811863911204095E-3"/>
                  <c:y val="-3.1237793893527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5B-4F4B-B4C7-B84D563DA988}"/>
                </c:ext>
              </c:extLst>
            </c:dLbl>
            <c:dLbl>
              <c:idx val="1"/>
              <c:layout>
                <c:manualLayout>
                  <c:x val="3.0905931955602047E-3"/>
                  <c:y val="-3.74853526722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5B-4F4B-B4C7-B84D563DA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94</c:v>
                </c:pt>
                <c:pt idx="1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5B-4F4B-B4C7-B84D563DA98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07669380020922E-2"/>
                  <c:y val="-2.8114014504175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B-4F4B-B4C7-B84D563DA988}"/>
                </c:ext>
              </c:extLst>
            </c:dLbl>
            <c:dLbl>
              <c:idx val="1"/>
              <c:layout>
                <c:manualLayout>
                  <c:x val="1.0817076184460716E-2"/>
                  <c:y val="-4.3732911450938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5B-4F4B-B4C7-B84D563DA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90</c:v>
                </c:pt>
                <c:pt idx="1">
                  <c:v>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5B-4F4B-B4C7-B84D563DA988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62372782240819E-2"/>
                  <c:y val="-2.4990235114822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5B-4F4B-B4C7-B84D563DA988}"/>
                </c:ext>
              </c:extLst>
            </c:dLbl>
            <c:dLbl>
              <c:idx val="1"/>
              <c:layout>
                <c:manualLayout>
                  <c:x val="1.8543559173361229E-2"/>
                  <c:y val="-3.74853526722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5B-4F4B-B4C7-B84D563DA9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</c:v>
                </c:pt>
                <c:pt idx="1">
                  <c:v>liczba osób w rodzinach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91</c:v>
                </c:pt>
                <c:pt idx="1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5B-4F4B-B4C7-B84D563DA9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215488"/>
        <c:axId val="107416960"/>
        <c:axId val="0"/>
      </c:bar3DChart>
      <c:catAx>
        <c:axId val="10721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7416960"/>
        <c:crosses val="autoZero"/>
        <c:auto val="1"/>
        <c:lblAlgn val="ctr"/>
        <c:lblOffset val="100"/>
        <c:noMultiLvlLbl val="0"/>
      </c:catAx>
      <c:valAx>
        <c:axId val="107416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072154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9982625755811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61-463D-B64E-DB867B836809}"/>
                </c:ext>
              </c:extLst>
            </c:dLbl>
            <c:dLbl>
              <c:idx val="2"/>
              <c:layout>
                <c:manualLayout>
                  <c:x val="-1.3907669380020925E-2"/>
                  <c:y val="-2.86343136163662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61-463D-B64E-DB867B836809}"/>
                </c:ext>
              </c:extLst>
            </c:dLbl>
            <c:dLbl>
              <c:idx val="3"/>
              <c:layout>
                <c:manualLayout>
                  <c:x val="-1.2362372782240819E-2"/>
                  <c:y val="3.1237793893527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61-463D-B64E-DB867B836809}"/>
                </c:ext>
              </c:extLst>
            </c:dLbl>
            <c:dLbl>
              <c:idx val="4"/>
              <c:layout>
                <c:manualLayout>
                  <c:x val="-1.08170761844607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61-463D-B64E-DB867B836809}"/>
                </c:ext>
              </c:extLst>
            </c:dLbl>
            <c:dLbl>
              <c:idx val="5"/>
              <c:layout>
                <c:manualLayout>
                  <c:x val="-9.2717795866806146E-3"/>
                  <c:y val="3.1237793893527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61-463D-B64E-DB867B8368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ubóstwo</c:v>
                </c:pt>
                <c:pt idx="1">
                  <c:v>długotrwała lub ciężka choroba</c:v>
                </c:pt>
                <c:pt idx="2">
                  <c:v>niepełnosprawność</c:v>
                </c:pt>
                <c:pt idx="3">
                  <c:v>bezrobocie</c:v>
                </c:pt>
                <c:pt idx="4">
                  <c:v>alkoholizm</c:v>
                </c:pt>
                <c:pt idx="5">
                  <c:v>bezradność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43</c:v>
                </c:pt>
                <c:pt idx="1">
                  <c:v>23</c:v>
                </c:pt>
                <c:pt idx="2">
                  <c:v>25</c:v>
                </c:pt>
                <c:pt idx="3">
                  <c:v>19</c:v>
                </c:pt>
                <c:pt idx="4">
                  <c:v>17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61-463D-B64E-DB867B83680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ubóstwo</c:v>
                </c:pt>
                <c:pt idx="1">
                  <c:v>długotrwała lub ciężka choroba</c:v>
                </c:pt>
                <c:pt idx="2">
                  <c:v>niepełnosprawność</c:v>
                </c:pt>
                <c:pt idx="3">
                  <c:v>bezrobocie</c:v>
                </c:pt>
                <c:pt idx="4">
                  <c:v>alkoholizm</c:v>
                </c:pt>
                <c:pt idx="5">
                  <c:v>bezradność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38</c:v>
                </c:pt>
                <c:pt idx="1">
                  <c:v>31</c:v>
                </c:pt>
                <c:pt idx="2">
                  <c:v>26</c:v>
                </c:pt>
                <c:pt idx="3">
                  <c:v>16</c:v>
                </c:pt>
                <c:pt idx="4">
                  <c:v>14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61-463D-B64E-DB867B83680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8170761844607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61-463D-B64E-DB867B836809}"/>
                </c:ext>
              </c:extLst>
            </c:dLbl>
            <c:dLbl>
              <c:idx val="3"/>
              <c:layout>
                <c:manualLayout>
                  <c:x val="3.09059319556020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61-463D-B64E-DB867B836809}"/>
                </c:ext>
              </c:extLst>
            </c:dLbl>
            <c:dLbl>
              <c:idx val="4"/>
              <c:layout>
                <c:manualLayout>
                  <c:x val="4.6358897933403091E-3"/>
                  <c:y val="9.3713381680582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61-463D-B64E-DB867B8368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ubóstwo</c:v>
                </c:pt>
                <c:pt idx="1">
                  <c:v>długotrwała lub ciężka choroba</c:v>
                </c:pt>
                <c:pt idx="2">
                  <c:v>niepełnosprawność</c:v>
                </c:pt>
                <c:pt idx="3">
                  <c:v>bezrobocie</c:v>
                </c:pt>
                <c:pt idx="4">
                  <c:v>alkoholizm</c:v>
                </c:pt>
                <c:pt idx="5">
                  <c:v>bezradność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30</c:v>
                </c:pt>
                <c:pt idx="1">
                  <c:v>22</c:v>
                </c:pt>
                <c:pt idx="2">
                  <c:v>22</c:v>
                </c:pt>
                <c:pt idx="3">
                  <c:v>14</c:v>
                </c:pt>
                <c:pt idx="4">
                  <c:v>10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61-463D-B64E-DB867B836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221376"/>
        <c:axId val="149223296"/>
      </c:barChart>
      <c:catAx>
        <c:axId val="14922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49223296"/>
        <c:crosses val="autoZero"/>
        <c:auto val="1"/>
        <c:lblAlgn val="ctr"/>
        <c:lblOffset val="100"/>
        <c:noMultiLvlLbl val="0"/>
      </c:catAx>
      <c:valAx>
        <c:axId val="14922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492213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358897933403091E-3"/>
                  <c:y val="-2.5447312916540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36-413A-9465-8D2AE72BD241}"/>
                </c:ext>
              </c:extLst>
            </c:dLbl>
            <c:dLbl>
              <c:idx val="1"/>
              <c:layout>
                <c:manualLayout>
                  <c:x val="-1.5452965977801018E-2"/>
                  <c:y val="-1.5904570572837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36-413A-9465-8D2AE72BD241}"/>
                </c:ext>
              </c:extLst>
            </c:dLbl>
            <c:dLbl>
              <c:idx val="3"/>
              <c:layout>
                <c:manualLayout>
                  <c:x val="1.5452965977801024E-3"/>
                  <c:y val="-1.272390692394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36-413A-9465-8D2AE72BD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100</c:v>
                </c:pt>
                <c:pt idx="1">
                  <c:v>252</c:v>
                </c:pt>
                <c:pt idx="2">
                  <c:v>97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36-413A-9465-8D2AE72BD24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717795866806146E-3"/>
                  <c:y val="-1.9085484687405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36-413A-9465-8D2AE72BD241}"/>
                </c:ext>
              </c:extLst>
            </c:dLbl>
            <c:dLbl>
              <c:idx val="1"/>
              <c:layout>
                <c:manualLayout>
                  <c:x val="3.0905931955602052E-3"/>
                  <c:y val="-1.5904570572837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36-413A-9465-8D2AE72BD241}"/>
                </c:ext>
              </c:extLst>
            </c:dLbl>
            <c:dLbl>
              <c:idx val="2"/>
              <c:layout>
                <c:manualLayout>
                  <c:x val="9.2717795866806146E-3"/>
                  <c:y val="-3.1809141145675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36-413A-9465-8D2AE72BD241}"/>
                </c:ext>
              </c:extLst>
            </c:dLbl>
            <c:dLbl>
              <c:idx val="3"/>
              <c:layout>
                <c:manualLayout>
                  <c:x val="1.2362372782240819E-2"/>
                  <c:y val="-2.2266398801972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36-413A-9465-8D2AE72BD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95</c:v>
                </c:pt>
                <c:pt idx="1">
                  <c:v>253</c:v>
                </c:pt>
                <c:pt idx="2">
                  <c:v>111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36-413A-9465-8D2AE72BD24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17076184460719E-2"/>
                  <c:y val="-9.5427423437025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36-413A-9465-8D2AE72BD241}"/>
                </c:ext>
              </c:extLst>
            </c:dLbl>
            <c:dLbl>
              <c:idx val="1"/>
              <c:layout>
                <c:manualLayout>
                  <c:x val="1.3907669380020925E-2"/>
                  <c:y val="-1.9085484687405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36-413A-9465-8D2AE72BD241}"/>
                </c:ext>
              </c:extLst>
            </c:dLbl>
            <c:dLbl>
              <c:idx val="2"/>
              <c:layout>
                <c:manualLayout>
                  <c:x val="1.6998262575581118E-2"/>
                  <c:y val="-1.5904821038515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36-413A-9465-8D2AE72BD241}"/>
                </c:ext>
              </c:extLst>
            </c:dLbl>
            <c:dLbl>
              <c:idx val="3"/>
              <c:layout>
                <c:manualLayout>
                  <c:x val="1.3907669380020925E-2"/>
                  <c:y val="-2.2266398801972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D36-413A-9465-8D2AE72BD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liczba rodzin</c:v>
                </c:pt>
                <c:pt idx="1">
                  <c:v>liczba osób w rodzinach</c:v>
                </c:pt>
                <c:pt idx="2">
                  <c:v>liczba osób, którym przyznano świadczenie</c:v>
                </c:pt>
                <c:pt idx="3">
                  <c:v>liczba osób długotrwale korzystających z pomocy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92</c:v>
                </c:pt>
                <c:pt idx="1">
                  <c:v>219</c:v>
                </c:pt>
                <c:pt idx="2">
                  <c:v>80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D36-413A-9465-8D2AE72BD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226048"/>
        <c:axId val="150255488"/>
        <c:axId val="0"/>
      </c:bar3DChart>
      <c:catAx>
        <c:axId val="15022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255488"/>
        <c:crosses val="autoZero"/>
        <c:auto val="1"/>
        <c:lblAlgn val="ctr"/>
        <c:lblOffset val="100"/>
        <c:noMultiLvlLbl val="0"/>
      </c:catAx>
      <c:valAx>
        <c:axId val="1502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226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633737248405377E-3"/>
                  <c:y val="-4.6185561011697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D5-4EA9-8CE2-9C94AF929811}"/>
                </c:ext>
              </c:extLst>
            </c:dLbl>
            <c:dLbl>
              <c:idx val="1"/>
              <c:layout>
                <c:manualLayout>
                  <c:x val="-9.1901211745216097E-3"/>
                  <c:y val="-3.2989686436926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D5-4EA9-8CE2-9C94AF929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54</c:v>
                </c:pt>
                <c:pt idx="1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D5-4EA9-8CE2-9C94AF92981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950605872608075E-3"/>
                  <c:y val="-2.9690717793234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D5-4EA9-8CE2-9C94AF929811}"/>
                </c:ext>
              </c:extLst>
            </c:dLbl>
            <c:dLbl>
              <c:idx val="1"/>
              <c:layout>
                <c:manualLayout>
                  <c:x val="1.5316868624202683E-2"/>
                  <c:y val="-4.9484529655390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D5-4EA9-8CE2-9C94AF929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62</c:v>
                </c:pt>
                <c:pt idx="1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D5-4EA9-8CE2-9C94AF92981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633737248405377E-2"/>
                  <c:y val="-3.2989686436926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D5-4EA9-8CE2-9C94AF929811}"/>
                </c:ext>
              </c:extLst>
            </c:dLbl>
            <c:dLbl>
              <c:idx val="1"/>
              <c:layout>
                <c:manualLayout>
                  <c:x val="2.4506989798724284E-2"/>
                  <c:y val="-2.3092780505848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D5-4EA9-8CE2-9C94AF9298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liczba rodzin, z którymi przeprowadzono wywiad</c:v>
                </c:pt>
                <c:pt idx="1">
                  <c:v>liczba przeprowadzonych wywiadów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53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D5-4EA9-8CE2-9C94AF929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779392"/>
        <c:axId val="150780928"/>
        <c:axId val="0"/>
      </c:bar3DChart>
      <c:catAx>
        <c:axId val="15077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780928"/>
        <c:crosses val="autoZero"/>
        <c:auto val="1"/>
        <c:lblAlgn val="ctr"/>
        <c:lblOffset val="100"/>
        <c:noMultiLvlLbl val="0"/>
      </c:catAx>
      <c:valAx>
        <c:axId val="15078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7793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3907669380020925E-2"/>
                  <c:y val="-3.1809141145675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3D-4343-BE15-FBFE1ABE49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39</c:v>
                </c:pt>
                <c:pt idx="1">
                  <c:v>38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3D-4343-BE15-FBFE1ABE494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59</c:v>
                </c:pt>
                <c:pt idx="1">
                  <c:v>57</c:v>
                </c:pt>
                <c:pt idx="2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3D-4343-BE15-FBFE1ABE494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3D-4343-BE15-FBFE1ABE4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820352"/>
        <c:axId val="150821888"/>
      </c:barChart>
      <c:catAx>
        <c:axId val="150820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821888"/>
        <c:crosses val="autoZero"/>
        <c:auto val="1"/>
        <c:lblAlgn val="ctr"/>
        <c:lblOffset val="100"/>
        <c:noMultiLvlLbl val="0"/>
      </c:catAx>
      <c:valAx>
        <c:axId val="15082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820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358897933403091E-3"/>
                  <c:y val="-6.36182822913501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68.949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AFC-4F31-8D66-E1A1B75F1E75}"/>
                </c:ext>
              </c:extLst>
            </c:dLbl>
            <c:dLbl>
              <c:idx val="1"/>
              <c:layout>
                <c:manualLayout>
                  <c:x val="-1.0817076184460719E-2"/>
                  <c:y val="-1.90854846874050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6.694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AFC-4F31-8D66-E1A1B75F1E75}"/>
                </c:ext>
              </c:extLst>
            </c:dLbl>
            <c:dLbl>
              <c:idx val="2"/>
              <c:layout>
                <c:manualLayout>
                  <c:x val="-1.0817076184460719E-2"/>
                  <c:y val="-2.544731291654009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15.829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AFC-4F31-8D66-E1A1B75F1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68949</c:v>
                </c:pt>
                <c:pt idx="1">
                  <c:v>6694</c:v>
                </c:pt>
                <c:pt idx="2">
                  <c:v>15829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FC-4F31-8D66-E1A1B75F1E7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62372782240791E-2"/>
                  <c:y val="-1.59045705728375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48.884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AFC-4F31-8D66-E1A1B75F1E75}"/>
                </c:ext>
              </c:extLst>
            </c:dLbl>
            <c:dLbl>
              <c:idx val="1"/>
              <c:layout>
                <c:manualLayout>
                  <c:x val="-3.0905931955602052E-3"/>
                  <c:y val="-1.59045705728375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6.813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AFC-4F31-8D66-E1A1B75F1E75}"/>
                </c:ext>
              </c:extLst>
            </c:dLbl>
            <c:dLbl>
              <c:idx val="2"/>
              <c:layout>
                <c:manualLayout>
                  <c:x val="3.0905931955602052E-3"/>
                  <c:y val="-2.22663988019725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28.912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AFC-4F31-8D66-E1A1B75F1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48884</c:v>
                </c:pt>
                <c:pt idx="1">
                  <c:v>6813</c:v>
                </c:pt>
                <c:pt idx="2">
                  <c:v>28912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AFC-4F31-8D66-E1A1B75F1E7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360635357821945E-2"/>
                  <c:y val="-2.54473129165400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49.581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AFC-4F31-8D66-E1A1B75F1E75}"/>
                </c:ext>
              </c:extLst>
            </c:dLbl>
            <c:dLbl>
              <c:idx val="1"/>
              <c:layout>
                <c:manualLayout>
                  <c:x val="3.0905931955602052E-3"/>
                  <c:y val="-2.22663988019725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6.166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AFC-4F31-8D66-E1A1B75F1E75}"/>
                </c:ext>
              </c:extLst>
            </c:dLbl>
            <c:dLbl>
              <c:idx val="2"/>
              <c:layout>
                <c:manualLayout>
                  <c:x val="2.0088855771141337E-2"/>
                  <c:y val="-1.59045705728375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26.339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AFC-4F31-8D66-E1A1B75F1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zasiłek stały</c:v>
                </c:pt>
                <c:pt idx="1">
                  <c:v>zasiłek okresowy</c:v>
                </c:pt>
                <c:pt idx="2">
                  <c:v>zasiłek celowy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49581</c:v>
                </c:pt>
                <c:pt idx="1">
                  <c:v>6166</c:v>
                </c:pt>
                <c:pt idx="2">
                  <c:v>26339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FC-4F31-8D66-E1A1B75F1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669184"/>
        <c:axId val="150670720"/>
        <c:axId val="0"/>
      </c:bar3DChart>
      <c:catAx>
        <c:axId val="15066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670720"/>
        <c:crosses val="autoZero"/>
        <c:auto val="1"/>
        <c:lblAlgn val="ctr"/>
        <c:lblOffset val="100"/>
        <c:noMultiLvlLbl val="0"/>
      </c:catAx>
      <c:valAx>
        <c:axId val="15067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6691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58</c:v>
                </c:pt>
                <c:pt idx="1">
                  <c:v>27</c:v>
                </c:pt>
                <c:pt idx="2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D-4162-A825-D5F90D17F47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358897933403091E-3"/>
                  <c:y val="1.5618896946763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BD-4162-A825-D5F90D17F4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53</c:v>
                </c:pt>
                <c:pt idx="1">
                  <c:v>29</c:v>
                </c:pt>
                <c:pt idx="2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D-4162-A825-D5F90D17F47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3.12377938935278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BD-4162-A825-D5F90D17F4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liczba osób ogółem</c:v>
                </c:pt>
                <c:pt idx="1">
                  <c:v>liczba rodzin</c:v>
                </c:pt>
                <c:pt idx="2">
                  <c:v>liczba osób w rodzinach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40</c:v>
                </c:pt>
                <c:pt idx="1">
                  <c:v>21</c:v>
                </c:pt>
                <c:pt idx="2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D-4162-A825-D5F90D17F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968192"/>
        <c:axId val="150969728"/>
      </c:barChart>
      <c:catAx>
        <c:axId val="150968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969728"/>
        <c:crosses val="autoZero"/>
        <c:auto val="1"/>
        <c:lblAlgn val="ctr"/>
        <c:lblOffset val="100"/>
        <c:noMultiLvlLbl val="0"/>
      </c:catAx>
      <c:valAx>
        <c:axId val="15096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968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rok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56275303643724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25.566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97-411E-9FF0-7DC783E6DAED}"/>
                </c:ext>
              </c:extLst>
            </c:dLbl>
            <c:dLbl>
              <c:idx val="1"/>
              <c:layout>
                <c:manualLayout>
                  <c:x val="-4.5950605872608075E-3"/>
                  <c:y val="-3.88663967611336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7.023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97-411E-9FF0-7DC783E6D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25566</c:v>
                </c:pt>
                <c:pt idx="1">
                  <c:v>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97-411E-9FF0-7DC783E6DAE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rok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950605872608075E-3"/>
                  <c:y val="-3.23886639676113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9.464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97-411E-9FF0-7DC783E6DAED}"/>
                </c:ext>
              </c:extLst>
            </c:dLbl>
            <c:dLbl>
              <c:idx val="1"/>
              <c:layout>
                <c:manualLayout>
                  <c:x val="3.0633737248405377E-3"/>
                  <c:y val="-3.56275303643724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4.156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97-411E-9FF0-7DC783E6D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9464</c:v>
                </c:pt>
                <c:pt idx="1">
                  <c:v>4156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97-411E-9FF0-7DC783E6DAE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rok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038676661144559E-2"/>
                  <c:y val="-2.59109311740890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17.813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C97-411E-9FF0-7DC783E6DAED}"/>
                </c:ext>
              </c:extLst>
            </c:dLbl>
            <c:dLbl>
              <c:idx val="1"/>
              <c:layout>
                <c:manualLayout>
                  <c:x val="1.3785181761782421E-2"/>
                  <c:y val="-3.56275303643724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7.170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C97-411E-9FF0-7DC783E6DA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koszt posiłków</c:v>
                </c:pt>
                <c:pt idx="1">
                  <c:v>koszt posiłków - program osłonowy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17813</c:v>
                </c:pt>
                <c:pt idx="1">
                  <c:v>7170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97-411E-9FF0-7DC783E6D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903040"/>
        <c:axId val="150925312"/>
        <c:axId val="0"/>
      </c:bar3DChart>
      <c:catAx>
        <c:axId val="150903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925312"/>
        <c:crosses val="autoZero"/>
        <c:auto val="1"/>
        <c:lblAlgn val="ctr"/>
        <c:lblOffset val="100"/>
        <c:noMultiLvlLbl val="0"/>
      </c:catAx>
      <c:valAx>
        <c:axId val="15092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09030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8B97-5828-4AE6-B388-2D62E84D81EC}" type="datetimeFigureOut">
              <a:rPr lang="pl-PL" smtClean="0"/>
              <a:pPr/>
              <a:t>28.04.2022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62A1-DDEF-46EC-A55A-01421D3BCD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zasobów pomocy społecznej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rok 2021 dla gminy Przesmyki 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z działalności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Gminnego Ośrodka Pomocy Społecznej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Przesmykach za 2021 rok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z realizacji zadań z zakresu </a:t>
            </a:r>
            <a:b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kern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wspierania rodziny za 2021 rok</a:t>
            </a:r>
            <a:endParaRPr lang="pl-PL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400800" cy="1752600"/>
          </a:xfrm>
        </p:spPr>
        <p:txBody>
          <a:bodyPr/>
          <a:lstStyle/>
          <a:p>
            <a:pPr algn="r"/>
            <a:r>
              <a:rPr lang="pl-PL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Opracowała:</a:t>
            </a:r>
          </a:p>
          <a:p>
            <a:pPr algn="r"/>
            <a:r>
              <a:rPr lang="pl-PL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 Bogusława Górska</a:t>
            </a:r>
          </a:p>
          <a:p>
            <a:pPr algn="r"/>
            <a:r>
              <a:rPr lang="pl-PL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Kierownik GOPS Przesmyki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3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NAJWAŻNIEJSZE DZIAŁANIA PODEJMOWANE PRZEZ GMINNY OŚRODEK POMOCY SPOŁECZNEJ W PRZESMYKACH – ZASADY FUNKCJONOWANIA</a:t>
            </a:r>
            <a:endParaRPr lang="pl-PL" sz="23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916832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W oparciu o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ustawę z dnia   12 marca 2004 r. o pomocy społecznej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Diagnozowanie i ocena potrzeb jednostek, grup lub środowisk wymagających interwencji socjalnej;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Udzielanie i organizowanie świadczeń pomocy społecznej w formie pieniężnej, rzeczowej i w formie usług;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Organizowanie działalności w zakresie spraw opiekuńczo – wychowawczych;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Współpraca i koordynacja działań prowadzonych przez instytucje, organizacje i osoby fizyczne na rzecz zaspokajania potrzeb osób wymagających pomocy.</a:t>
            </a:r>
          </a:p>
          <a:p>
            <a:pPr marL="0" indent="0">
              <a:buNone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Na podstawie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ustawy z dnia 9 czerwca 2011r. o wspieraniu rodziny i systemie pieczy zastępczej: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Prowadzenie pracy z rodziną w celu wzmocnienia jej roli i funkcji;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 Pomoc w opiece i wychowaniu dziecka;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Rozwijanie umiejętności opiekuńczo-wychowawczych rodziny.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W oparciu o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ustawę z dnia 28 listopada 2003 r. o świadczeniach rodzinnych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, oraz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 ustawę z dnia 11 lutego 2016 r. o pomocy państwa w wychowywaniu dzieci</a:t>
            </a: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wypłacanie świadczeń rodzinnych wraz z dodatkami;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wypłata świadczeń opiekuńczych i rodzicielskich;</a:t>
            </a:r>
          </a:p>
          <a:p>
            <a:pPr>
              <a:buFont typeface="Wingdings" pitchFamily="2" charset="2"/>
              <a:buChar char="Ø"/>
            </a:pPr>
            <a:r>
              <a:rPr lang="pl-PL" sz="2500" dirty="0">
                <a:latin typeface="Times New Roman" pitchFamily="18" charset="0"/>
                <a:cs typeface="Times New Roman" pitchFamily="18" charset="0"/>
              </a:rPr>
              <a:t>Przyznawanie i wypłata świadczeń wychowawczych.</a:t>
            </a:r>
          </a:p>
          <a:p>
            <a:pPr>
              <a:buFont typeface="Wingdings" pitchFamily="2" charset="2"/>
              <a:buChar char="Ø"/>
            </a:pPr>
            <a:endParaRPr lang="pl-PL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 podstawie ustawy z dnia 7 września 2007 r.  o pomocy osobom uprawnionym do alimentów</a:t>
            </a:r>
            <a:endParaRPr lang="pl-PL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pl-PL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Przyznawanie i wypłacanie świadczeń z funduszu alimentacyjnego;</a:t>
            </a:r>
          </a:p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pl-PL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Postępowanie wobec dłużników alimentacyjnych.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DANE O KORZYSTAJĄCYCH              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 POMOCY SPOŁECZNEJ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Prawo do świadczeń z pomocy społecznej przysługuje osobom i rodzinom, które przy pomocy własnych środków, zasobów i możliwości nie są w stanie przezwyciężyć trudności i zaspokoić swoich podstawowych potrzeb życiowych. Najczęstszymi dysfunkcjami występującymi w rodzinach korzystających z pomocy  w 2021 r. były: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ubóstwo – 30 rodzin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68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32,6%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rodzin objętych pomocą),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długotrwała lub ciężka choroba –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rodziny,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23,9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niepełnosprawność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rodziny,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23,9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bezrobocie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rodzin,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osób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15,2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alkoholizm –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rodzin,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osoby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10,9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%),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bezradność w sprawach opiekuńczo-wychowawczych i prowadzenia gosp. domowego –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rodzin,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osoby (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6,5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%).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Dane za rok 2021 w porównaniu z danymi w latach poprzednich wskazują na wysoki wskaźnik rodzin korzystających z powodu długotrwałej lub ciężkiej choroby, ubóstwa i niepełnosprawności, oraz spadek liczby rodzin korzystających z pomocy z powodu bezrobocia, alkoholizmu i bezradności w sprawach opiekuńczo-wychowawczych i prowadzenia gospodarstwa domowego.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POWODY UDZIELENIA POMOCY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3. Liczba rodzin, które w latach 2019-2021 uzyskały pomoc i wsparcie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UDZIELONA POMOC W LATACH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4. Osoby i rodziny, którym udzielono pomocy i wsparcia w latach 2019-2021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UDZIELANIE ŚWIADCZEŃ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 POMOCY SPOŁECZNEJ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 Prawo do świadczeń z pomocy społecznej przysługuje osobom i rodzinom, które spełniają warunki określone w art. 8 ust. 1 lub ust. 3 ustawy o pomocy społecznej z 2004 r. przy jednoczesnym wystąpieniu co najmniej jednego z powodów określonych w art. 7 w/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ustawy. Miesięczny dochód osoby lub rodziny ubiegającej się o pomoc nie może być wyższy od kwoty tzw. kryterium dochodowego, które od 1 października 2018 r. do 31 grudnia 2021 r. wynosiło odpowiednio: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dla osoby samotnie gospodarującej, dochód nie przekraczający kwoty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701 zł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dla osoby w rodzinie, dochód na osobę w rodzinie nie przekraczający kwoty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528 zł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Wywiad środowiskowy wraz z niezbędną dokumentacją jest podstawą do wydania decyzji administracyjnej, w której określona zostaje forma przyznanej pomocy. W 2021 r. pracownicy socjalni przeprowadzili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142 wywiady, w tym 124 rodzinne wywiady środowiskowe (w 53 rodzinach)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12 wywiadów środowiskowych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 związku z ustaleniem prawa do świadczeń opiekuńczych oraz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3 wywiady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na prośbę innych OPS i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3 wywiady alimentacyjne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W 2021 r. z zakresu pomocy społecznej wydano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138 decyzji administracyjnych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w tym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3 decyzje dotyczące usług opiekuńczych, 5 decyzji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dot. prawa do świadczeń opieki zdrowotnej i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14 decyzji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dot. stypendiów szkolnych. Wpłynęło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 odwołanie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Samorządowego Kolegium Odwoławczego,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które SKO utrzymało w mocy. 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WYWIADY ŚRODOWISKOWE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LATACH 2019-2021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5. Osoby i rodziny, z którymi przeprowadzono wywiad środowiskowy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395288" y="2276475"/>
          <a:ext cx="8291512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FORMY REALIZOWANYCH ŚWIADCZEŃ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Gminny Ośrodek Pomocy Społecznej w Przesmykach udzielał pomocy potrzebującym mieszkańcom gminy realizując świadczenia z pomocy społecznej w formie: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Świadczeń pieniężnych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(zasiłek stały, zasiłek okresowy i zasiłek celowy), z których w 2021 r. skorzystało</a:t>
            </a:r>
            <a:r>
              <a:rPr lang="pl-PL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40 osób z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40 rodzin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108 osób w rodzinach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Świadczeń niepieniężnych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(posiłek, ubranie, schronienie, sprawienie pogrzebu, odpłatność za pobyt w DPS, specjalistyczne usługi opiekuńcze), z których w 2021 r. skorzystało 40 osób z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21 rodzin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94 osoby w rodzinach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pl-PL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PIENIĘŻNE Z POMOCY SPOŁECZNEJ UDZIELONE W LATACH 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6. Osoby i rodziny, którym przyznano świadczenie pieniężne w latach 2019-2021</a:t>
            </a:r>
          </a:p>
          <a:p>
            <a:endParaRPr lang="pl-PL" sz="25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PIENIĘŻNE Z POMOCY SPOŁECZNEJ UDZIELONE W LATACH 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7. Kwota świadczeń pieniężnych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NIEPIENIĘŻNE Z POMOCY SPOŁECZNEJ UDZIELONE W LATACH 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8. Osoby i rodziny, którym przyznano świadczenie niepieniężne w latach 2019-2021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95536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spc="3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sz="3100" b="1" dirty="0">
                <a:latin typeface="Times New Roman" pitchFamily="18" charset="0"/>
                <a:cs typeface="Times New Roman" pitchFamily="18" charset="0"/>
              </a:rPr>
              <a:t>Na podstawie art. 16a ustawy z dnia 12 marca 2004 r. o pomocy społecznej (t. j. Dz. U. z 2021 r., poz. 2268 ze zm.) gmina ma corocznie obowiązek przygotowania i przedstawienia do 30 kwietnia Radzie Gminy Oceny Zasobów Pomocy Społecznej. </a:t>
            </a:r>
          </a:p>
          <a:p>
            <a:pPr algn="just"/>
            <a:r>
              <a:rPr lang="pl-PL" sz="3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Ocena zasobów zawiera dane demograficzne i statystyczne, które ukazują lokalną sytuację społeczno-demograficzną oraz niezbędne do realizacji kwestie społeczne. Ocena wraz z rekomendacjami jest podstawą do planowania budżetu na rok następny.</a:t>
            </a:r>
          </a:p>
          <a:p>
            <a:pPr algn="just"/>
            <a:r>
              <a:rPr lang="pl-PL" sz="3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Przygotowanie „Oceny zasobów pomocy społecznej” dokonywane jest za pośrednictwem internetowej Centralnej Aplikacji Statystycznej (CAS), dzięki której przesyłane są dane do Mazowieckiego Centrum Polityki Społecznej.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NIEPIENIĘŻNE Z POMOCY SPOŁECZNEJ UDZIELONE W LATACH 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9. Kwota świadczeń niepieniężnych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395288" y="2205038"/>
          <a:ext cx="8291512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ŚWIADCZENIA REALIZOWANE PRZEZ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GMINNY OŚRODEK POMOCY SPOŁECZNEJ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PRZESMYKACH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Gminny Ośrodek Pomocy Społecznej w Przesmykach realizuje świadczenia z pomocy społecznej, w tym: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zadania własne gminy o charakterze obowiązkowym – finansowane z budżetu państwa (dotacja celowa) oraz z budżetu gminy (środki własne gminy):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zasiłków okresowych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zasiłków celowych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zasiłków stałych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stypendiów szkolnych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dodatków mieszkaniowych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Opłacanie składek na ubezpieczenie zdrowotne od zasiłków stałych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Dożywianie dzieci w ramach Rządowego Programu „Pomoc państwa w zakresie dożywiania”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Praca socjalna rozumiana jako działalność zawodowa, skierowana na pomoc osobom i rodzinom we wzmocnieniu lub odzyskaniu zdolności do funkcjonowania w społeczeństwie</a:t>
            </a:r>
          </a:p>
          <a:p>
            <a:pPr algn="just">
              <a:buFont typeface="Wingdings" pitchFamily="2" charset="2"/>
              <a:buChar char="Ø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zadania zlecone gminie z zakresu administracji rządowej – finansowane z dotacji celowej wojewody: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Opłacanie składek na ubezpieczenie zdrowotne od świadczeń pielęgnacyjnych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specjalistycznych usług opiekuńczych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świadczeń rodzinnych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świadczeń wychowawczych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Przyznawanie i wypłacanie świadczeń z funduszu alimentacyjnego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zadania wynikające z innych ustaw i porozumień.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WYDATKI BUDŻETOWE REALIZOWANE PRZEZ GMINNY OŚRODEK POMOCY SPOŁECZNEJ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PRZESMYKACH W LATACH 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10. Poniesione wydatki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79512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WYDATKI BUDŻETOWE REALIZOWANE PRZEZ GMINNY OŚRODEK POMOCY SPOŁECZNEJ W PRZESMYKACH W LATACH 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576" y="1412776"/>
            <a:ext cx="7488832" cy="388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11. Źródła finansowania GOPS oraz poniesione wydatki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395288" y="1989138"/>
          <a:ext cx="807085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LATACH 2020-2021 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4040188" cy="639762"/>
          </a:xfrm>
        </p:spPr>
        <p:txBody>
          <a:bodyPr>
            <a:normAutofit fontScale="32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6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2020 – 4.634.637 zł</a:t>
            </a:r>
          </a:p>
          <a:p>
            <a:endParaRPr lang="pl-PL" dirty="0"/>
          </a:p>
        </p:txBody>
      </p:sp>
      <p:graphicFrame>
        <p:nvGraphicFramePr>
          <p:cNvPr id="8" name="Symbol zastępczy zawartości 11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>
            <a:normAutofit fontScale="32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6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4.720.907 zł</a:t>
            </a:r>
          </a:p>
          <a:p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4008" y="2060848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179512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979712" y="134076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12. Wydatki  w złotych  i źródła ich finansowania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LATACH 2020-2021 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2020 – 4.024.637 zł</a:t>
            </a:r>
          </a:p>
          <a:p>
            <a:endParaRPr lang="pl-PL" dirty="0"/>
          </a:p>
        </p:txBody>
      </p:sp>
      <p:graphicFrame>
        <p:nvGraphicFramePr>
          <p:cNvPr id="8" name="Symbol zastępczy zawartości 9"/>
          <p:cNvGraphicFramePr>
            <a:graphicFrameLocks noGrp="1"/>
          </p:cNvGraphicFramePr>
          <p:nvPr>
            <p:ph sz="half" idx="2"/>
          </p:nvPr>
        </p:nvGraphicFramePr>
        <p:xfrm>
          <a:off x="395536" y="213285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16016" y="1700808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4.083.963 zł</a:t>
            </a:r>
          </a:p>
          <a:p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1475656" y="126876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13. Wydatki  na zadania zlecone z dotacji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1520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SPOŁECZNEJW LATACH 2020-2021 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2020 – 165.659 zł</a:t>
            </a:r>
          </a:p>
          <a:p>
            <a:endParaRPr lang="pl-PL" dirty="0"/>
          </a:p>
        </p:txBody>
      </p:sp>
      <p:graphicFrame>
        <p:nvGraphicFramePr>
          <p:cNvPr id="8" name="Symbol zastępczy zawartości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172.602 zł</a:t>
            </a:r>
          </a:p>
          <a:p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1403648" y="1196752"/>
            <a:ext cx="5976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14. Wydatki na zadania własne dotowane z budżetu państwa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23528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WYKONANIE BUDŻETU GMINNEGO OŚRODKA POMOCY SPOŁECZNEJ W LATACH 2020-2021 </a:t>
            </a:r>
            <a:endParaRPr lang="pl-PL" sz="2400" dirty="0"/>
          </a:p>
        </p:txBody>
      </p:sp>
      <p:sp>
        <p:nvSpPr>
          <p:cNvPr id="8" name="Symbol zastępczy tekstu 4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040188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2020 – 343.400 zł</a:t>
            </a:r>
          </a:p>
          <a:p>
            <a:endParaRPr lang="pl-PL" dirty="0"/>
          </a:p>
        </p:txBody>
      </p:sp>
      <p:graphicFrame>
        <p:nvGraphicFramePr>
          <p:cNvPr id="9" name="Symbol zastępczy zawartości 9"/>
          <p:cNvGraphicFramePr>
            <a:graphicFrameLocks noGrp="1"/>
          </p:cNvGraphicFramePr>
          <p:nvPr>
            <p:ph sz="half" idx="2"/>
          </p:nvPr>
        </p:nvGraphicFramePr>
        <p:xfrm>
          <a:off x="457200" y="2174874"/>
          <a:ext cx="4040188" cy="406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4041775" cy="639762"/>
          </a:xfrm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3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Rok 2021 – 464.256 zł</a:t>
            </a:r>
          </a:p>
          <a:p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4"/>
          <a:ext cx="4041775" cy="406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1115616" y="1124744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15. Wydatki  na zadania własne ponoszone  ze środków własnych gminy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79512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ZLECONYCH           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W LATACH 2019-2021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8064896" cy="4606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2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16. Kwoty przeznaczone na realizację świadczeń wychowawczych i rodzinnych (z wyłączeniem świadczeń opiekuńczych)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060575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ZLECONYCH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W LATACH 2019-2021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17. Kwoty przeznaczone na realizację świadczeń opiekuńczych w złotych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395288" y="2133600"/>
          <a:ext cx="8291512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07504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spc="3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Zgodnie z art. 110 ust. 9 ustawy o pomocy społecznej z dnia 12 marca 2004 r. (t. j. Dz. U. z 2021 r., poz. 2268 ze zm.) kierownik ośrodka pomocy społecznej składa radzie gminy całoroczne sprawozdanie z działalności oraz przedstawia potrzeby w zakresie pomocy społecznej.</a:t>
            </a:r>
          </a:p>
          <a:p>
            <a:pPr algn="just"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Niniejsza prezentacja zawiera opis najważniejszych działań podejmowanych przez ośrodek pomocy społecznej w 2021 roku w porównaniu z danymi z lat wcześniejszych oraz informacje pozwalające określić najważniejsze zadania do wykonania w 2022 roku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W LATACH 2019-2021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08912" cy="504056"/>
          </a:xfrm>
        </p:spPr>
        <p:txBody>
          <a:bodyPr>
            <a:normAutofit fontScale="92500"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18. Składki na ubezpieczenie zdrowotne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 świadczeń pielęgnacyjnych i specjalnego zasiłku opiekuńczego</a:t>
            </a: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395288" y="2133600"/>
          <a:ext cx="8291512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REALIZACJA ZADAŃ W LATACH 2019-2021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19256" cy="46064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19. Kwoty świadczeń z funduszu alimentacyjnego w złotych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7544" y="1916832"/>
          <a:ext cx="8218487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179512" y="638132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INNE ZADANIA REALIZOWANE PRZEZ GMINNY OŚRODEK POMOCY SPOŁECZNEJ W ROKU 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sz="6400" b="1" u="sng" dirty="0">
                <a:latin typeface="Times New Roman" pitchFamily="18" charset="0"/>
                <a:cs typeface="Times New Roman" pitchFamily="18" charset="0"/>
              </a:rPr>
              <a:t>Wsparcie rodziny</a:t>
            </a:r>
          </a:p>
          <a:p>
            <a:pPr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 2021 roku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GOPS nie zatrudniał asystenta rodziny, zatrudniał na umowę zlecenie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2 opiekunki środowiskowe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– świadczono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usługi opiekuńcze dla 2 osób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(250 godz.)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Gmina Przesmyki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zgodnie z ustawą o wspieraniu rodziny i systemie pieczy zastępczej (t. j. Dz. U. z 2020 roku poz. 821 ze zm.)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współfinansowała pobyt 7 dzieci w rodzinach zastępczych.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Kartę Dużej Rodziny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2021 roku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przyznano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dla 7 nowych rodzin wielodzietnych. W Gminie Przesmyki KDR posiada ogółem 124 rodziny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wielodzietne.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Stypendia szkolne w 2021 r.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wypłacono dla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8 rodzin, 17 uczniów.</a:t>
            </a:r>
          </a:p>
          <a:p>
            <a:pPr lvl="0">
              <a:buNone/>
            </a:pPr>
            <a:r>
              <a:rPr lang="pl-PL" sz="6400" b="1" u="sng" dirty="0">
                <a:latin typeface="Times New Roman" pitchFamily="18" charset="0"/>
                <a:cs typeface="Times New Roman" pitchFamily="18" charset="0"/>
              </a:rPr>
              <a:t>2. Objęcie ubezpieczeniem zdrowotnym</a:t>
            </a:r>
            <a:endParaRPr lang="pl-PL" sz="6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Przyznano prawo do świadczeń opieki zdrowotnej finansowanych ze środków publicznych dla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5 osób nieubezpieczonych (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wydano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5 decyzji) </a:t>
            </a:r>
          </a:p>
          <a:p>
            <a:pPr lvl="0">
              <a:buNone/>
            </a:pPr>
            <a:r>
              <a:rPr lang="pl-PL" sz="6400" b="1" u="sng" dirty="0">
                <a:latin typeface="Times New Roman" pitchFamily="18" charset="0"/>
                <a:cs typeface="Times New Roman" pitchFamily="18" charset="0"/>
              </a:rPr>
              <a:t>3. Nadzorowanie działań Zespołu Interdyscyplinarnego</a:t>
            </a:r>
            <a:endParaRPr lang="pl-PL" sz="6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Pracownicy GOPS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nadzorują działania i prowadzą dokumentację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działającego przy GOPS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Zespołu Interdyscyplinarnego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powołanego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dniu 14.08.2012 r. pracującego na rzecz przeciwdziałania przemocy w rodzinie na terenie Gminy Przesmyki. </a:t>
            </a:r>
          </a:p>
          <a:p>
            <a:pPr marL="0" indent="0">
              <a:buNone/>
            </a:pP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2021 r. do Zespołu Interdyscyplinarnego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wpłynęło 8 ,,Niebieskich Kart”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dotyczących podejrzenia przemocy w rodzinie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 wszczynających procedurę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Kontynuowano 6 procedur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z poprzednich lat. Działaniami dotyczącymi przeciwdziałania przemocy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zostało objętych 14 rodzin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w 9 rodzinach zakończono procedurę ,,NK”.</a:t>
            </a:r>
            <a:endParaRPr lang="pl-PL" sz="64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ODPŁATNOŚĆ ZA POBYT W PIECZY ZASTĘPCZEJ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4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7699"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7699">
                <a:tc>
                  <a:txBody>
                    <a:bodyPr/>
                    <a:lstStyle/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Liczba dzieci w pieczy zastępczej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7699">
                <a:tc>
                  <a:txBody>
                    <a:bodyPr/>
                    <a:lstStyle/>
                    <a:p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Odpłatność za pobyt w pieczy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26.770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27.318 zł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latin typeface="Times New Roman" pitchFamily="18" charset="0"/>
                          <a:cs typeface="Times New Roman" pitchFamily="18" charset="0"/>
                        </a:rPr>
                        <a:t>38.257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683568" y="98072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altLang="zh-CN" sz="14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Tabela 1. Liczba dzieci z Gminy Przesmyki przebywających w pieczy zastępczej i odpłatność w latach 2019-2021</a:t>
            </a:r>
            <a:endParaRPr lang="pl-PL" altLang="zh-CN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23528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INNE ZADANIA REALIZOWANE PRZEZ GMINNY OŚRODEK POMOCY SPOŁECZNEJ W ROKU 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200" b="1" u="sng" dirty="0">
                <a:latin typeface="Times New Roman" pitchFamily="18" charset="0"/>
                <a:cs typeface="Times New Roman" pitchFamily="18" charset="0"/>
              </a:rPr>
              <a:t>Udzielanie pomocy rzeczowej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Udzielono pomoc rzeczową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3 rodzinom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w postaci używanej odzieży i obuwia, sprzętu AGD, wyposażenia mieszkań, mebli, pościeli itp.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(3 razy)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. Ośrodek prowadzi przez cały rok zbiórkę obuwia i odzieży używanej oraz mebli i innych sprzętów gosp. domowego, które następnie przekazywane są rodzinom potrzebującym takiej pomocy.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2 osobom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znajdującym się w trudnej sytuacji życiowej użyczono w okresie zimowym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 butlę gazową.</a:t>
            </a:r>
            <a:endParaRPr lang="pl-PL" sz="5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10 osób samotnie gospodarujących, długotrwale lub ciężko chorych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w grudniu 2021 r. wytypowano do objęcia wsparciem świątecznym w postaci paczek żywnościowych.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14 dzieci z 9 rodzin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z problemem alkoholowym – obdarowano paczkami ze słodyczami zakupionymi ze środków GKRPA w ramach działania ,,Mikołaj dla każdego”</a:t>
            </a:r>
          </a:p>
          <a:p>
            <a:pPr lvl="0">
              <a:buNone/>
            </a:pPr>
            <a:r>
              <a:rPr lang="pl-PL" sz="5200" b="1" u="sng" dirty="0">
                <a:latin typeface="Times New Roman" pitchFamily="18" charset="0"/>
                <a:cs typeface="Times New Roman" pitchFamily="18" charset="0"/>
              </a:rPr>
              <a:t> Świadczenie pracy socjalnej i inne inicjatywy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5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        Świadczono pracę socjalną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, osobom i rodzinom bez względu na posiadany dochód i objęci nią byli praktycznie wszyscy klienci ośrodka.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W 2021 roku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z pomocy w postaci pracy socjalnej skorzystało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91 rodzin (215 osób),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 pomocą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wyłącznie w postaci pracy socjalnej objęto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46 rodzin (89 osób). </a:t>
            </a: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Praca socjalna polegała przede wszystkim na wspieraniu osób i rodzin w przezwyciężaniu trudnych sytuacji życiowych. </a:t>
            </a:r>
            <a:r>
              <a:rPr lang="pl-PL" sz="5200" b="1" dirty="0">
                <a:latin typeface="Times New Roman" pitchFamily="18" charset="0"/>
                <a:cs typeface="Times New Roman" pitchFamily="18" charset="0"/>
              </a:rPr>
              <a:t>Działania profilaktyczne w postaci pracy socjalnej przekładają się również bezpośrednio na zmniejszenie wydatków z budżetu gminy na pomoc społeczną.</a:t>
            </a:r>
          </a:p>
          <a:p>
            <a:pPr>
              <a:buNone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       Świadczenie pracy socjalnej polegało głównie na: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Udzielaniu stosownych porad i zachęcaniu do współpracy w rozwiązywaniu problemów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Kierowaniu i umożliwieniu kontaktu podopiecznych z właściwą instytucją – poradnią, (np. Zespół Orzekania o Stopniu Niepełnosprawności, poradnia psychologiczna, poradnia odwykowa, poradnia zdrowia psychicznego, sąd, policja itp.)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Współpracy z instytucjami takimi jak: PUP, ZOL, PCPR, KRUS, ZUS, Kościół, policja, szpitale oraz pedagogiem szkolnym, lekarzem rodzinnym, kuratorami sadowymi itp.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Pomocy interwencyjnej w rozwiązywaniu konfliktów rodzinnych, także w zakresie procedury „Niebieskiej Karty”.</a:t>
            </a:r>
          </a:p>
          <a:p>
            <a:pPr lvl="0">
              <a:buFont typeface="Wingdings" pitchFamily="2" charset="2"/>
              <a:buChar char="Ø"/>
            </a:pPr>
            <a:r>
              <a:rPr lang="pl-PL" sz="5200" dirty="0">
                <a:latin typeface="Times New Roman" pitchFamily="18" charset="0"/>
                <a:cs typeface="Times New Roman" pitchFamily="18" charset="0"/>
              </a:rPr>
              <a:t>Pomocy w redagowaniu pism do właściwych instytucji typu sąd, prokuratura.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ŚWIADCZENIE PRACY SOCJALNEJ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 INNE INICJATYWY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Kompletowanie dokumentacji i pomoc w umieszczeniu w Zakładzie Opiekuńczo-Leczniczym; </a:t>
            </a:r>
            <a:endParaRPr lang="pl-PL" sz="6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Organizacja wypoczynku letniego i zimowego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. Wytypowano i zgromadzono niezbędną dokumentację konieczną do wyjazdu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1 dziecka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w okresie wakacyjnym na kolonie profilaktyczne ZHP Sierpc w Słupi gm. Szczutowo;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Wydawanie skierowań do otrzymania pomocy żywnościowej w ramach Programu Operacyjnego Pomoc Żywnościowa 2014-2020 współfinansowanego z FEAD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(wydano 22 skierowania dla 16 rodzin/22 osoby)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Sporządzanie wywiadów środowiskowych i alimentacyjnych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w miejscu zamieszkania wskazanej osoby w ramach współpracy dla potrzeb innych instytucji takich jak: domy pomocy społecznej, szpitale, sądy, PCPR, Ośrodki Adopcyjne i innych Ośrodków Pomocy Społecznej 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(6 szt.);</a:t>
            </a:r>
            <a:endParaRPr lang="pl-PL" sz="6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Uczestnictwo Kierownika GOPS w Gminnej Komisji ds. Rozwiązywania Problemów Alkoholowych, udział w posiedzeniach komisji,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gdzie rozpatrywane są wnioski dotyczące osób uzależnionych i stosujących przemoc wobec osób najbliższych. Ze środków GKRPA udzielono pomocy w postaci dofinansowania działań profilaktycznych i porad psychologicznych w Zespole Szkół w Przesmykach i Łysowie; </a:t>
            </a:r>
          </a:p>
          <a:p>
            <a:pPr lvl="0">
              <a:buFont typeface="Wingdings" pitchFamily="2" charset="2"/>
              <a:buChar char="Ø"/>
            </a:pP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Działanie przy GOPS w 2021 r. punktu konsultacyjnego 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w ramach którego zatrudniony ze środków GKRPA psycholog 2 razy w miesiącu prowadził porady psychologiczne i konsultacje indywidualne (</a:t>
            </a:r>
            <a:r>
              <a:rPr lang="pl-PL" sz="6400" b="1" dirty="0">
                <a:latin typeface="Times New Roman" pitchFamily="18" charset="0"/>
                <a:cs typeface="Times New Roman" pitchFamily="18" charset="0"/>
              </a:rPr>
              <a:t>skorzystało 10 rodzin/37 osób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). Osoby potrzebujące wsparcia w postaci porad prawnych i psychologicznych kierowane były również do punktów prowadzonych przez PCPR, „Caritas” lub Instytut </a:t>
            </a:r>
            <a:r>
              <a:rPr lang="pl-PL" sz="6400" dirty="0" err="1">
                <a:latin typeface="Times New Roman" pitchFamily="18" charset="0"/>
                <a:cs typeface="Times New Roman" pitchFamily="18" charset="0"/>
              </a:rPr>
              <a:t>Kofoeda</a:t>
            </a:r>
            <a:r>
              <a:rPr lang="pl-PL" sz="6400" dirty="0">
                <a:latin typeface="Times New Roman" pitchFamily="18" charset="0"/>
                <a:cs typeface="Times New Roman" pitchFamily="18" charset="0"/>
              </a:rPr>
              <a:t> w Siedlcach.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INNE ZADANIA REALIZOWANE PRZEZ GMINNY OŚRODEK POMOCY SPOŁECZNEJ W LATACH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2019-2021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8208912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20. Praca socjalna świadczona wobec osób i rodzin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539552" y="2132856"/>
          <a:ext cx="8218487" cy="406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51520" y="645333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Gminny Ośrodek Pomocy Społecznej w Przesmykach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KADRA JEDNOSTKI ORGANIZACYJNEJ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POMOCY SPOŁECZNEJ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Gminny Ośrodek Pomocy Społecznej w Przesmykach w 2021 roku stanowił miejsce pracy dla 7 osób (5,65 etatu) pracujących na stanowiskach: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kierownik (1 etat),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starszy pracownik socjalny (1 etat),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pracownik socjalny (1 etat),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główny księgowy (0,75 etatu), inspektor d.s. świadczeń(0,25 etatu),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referent d.s. świadczeń (1 etat), 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sprzątaczka (0,15 etatu),</a:t>
            </a:r>
          </a:p>
          <a:p>
            <a:pPr lvl="0">
              <a:buFont typeface="Wingdings" pitchFamily="2" charset="2"/>
              <a:buChar char="Ø"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robotnik gospodarczy (0,50 etatu).</a:t>
            </a:r>
          </a:p>
          <a:p>
            <a:pPr lvl="0">
              <a:buNone/>
            </a:pPr>
            <a:r>
              <a:rPr lang="pl-PL" sz="3400" dirty="0">
                <a:latin typeface="Times New Roman" pitchFamily="18" charset="0"/>
                <a:cs typeface="Times New Roman" pitchFamily="18" charset="0"/>
              </a:rPr>
              <a:t>    W 2021 roku w GOPS zatrudniano 2 opiekunki realizujące usługi opiekuńcze dla 2 osób (250 godz.).</a:t>
            </a:r>
            <a:endParaRPr lang="pl-PL" sz="3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NAJWAŻNIEJSZE ZADANIA </a:t>
            </a:r>
            <a:b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DO WYKONANIA W 2022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Pomoc  finansowa i niefinansowa na podstawie ustawy o pomocy społecznej ;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Realizacja zadań zleconych z zakresu administracji rządowej. 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W związku z kontynuacją prawa do świadczenia wychowawczego należy zabezpieczyć niezbędne środki na świadczenia w budżecie na 2022 rok.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Realizacja niezbędnych działań 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– w sferze zapobiegania problemom społecznym lub ich łagodzeniu: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w zakresie zapobiegania skutkom ubóstwa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: konieczna jest aktywność w przeciwdziałaniu ubóstwu poprzez aktywizację zawodową, oraz zabezpieczenie dla rodzin o najniższych dochodach środków na pomoc społeczną w szczególności na dożywianie i pomoc finansową (zasiłki okresowe i celowe);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w zakresie pomocy osobom starszym i niepełnosprawnym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: tworzenie warunków minimalizujących zjawisko izolacji i osamotnienia, zapewnienie pomocy środowiskowej w formie usług opiekuńczych oraz specjalistycznych usług opiekuńczych dla osób z zaburzeniami psychicznymi;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w zakresie wsparcia osób bezrobotnych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: aktywizacja społeczna i zawodowa, zachęcanie klientów do zapoznania się z ofertami pracy, realizacja prac społecznie użytecznych;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w zakresie profilaktyki i przeciwdziałania problemom alkoholowym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: edukacja profilaktyczna i organizowanie czasu wolnego dzieci i młodzieży;</a:t>
            </a:r>
          </a:p>
          <a:p>
            <a:pPr algn="just">
              <a:buFont typeface="Wingdings" pitchFamily="2" charset="2"/>
              <a:buChar char="Ø"/>
            </a:pPr>
            <a:r>
              <a:rPr lang="pl-PL" sz="3700" b="1" dirty="0">
                <a:latin typeface="Times New Roman" pitchFamily="18" charset="0"/>
                <a:cs typeface="Times New Roman" pitchFamily="18" charset="0"/>
              </a:rPr>
              <a:t>w zakresie wsparcia rodziny</a:t>
            </a: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: przydzielenie rodzinom przeżywającym trudności w wypełnianiu funkcji opiekuńczo-wychowawczych – asystenta rodziny,  współfinansowanie pobytu dzieci w pieczy zastępczej, zapewnienie możliwości skorzystania z poradnictwa socjalnego, psychologicznego i prawnego.</a:t>
            </a:r>
          </a:p>
          <a:p>
            <a:pPr algn="just">
              <a:buNone/>
            </a:pPr>
            <a:endParaRPr lang="pl-PL" sz="3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	Obecna sytuacja społeczno-gospodarcza w kraju, wzrost ilości i wysokości świadczeń, które otrzymują rodziny spowodowały zmniejszenie się zapotrzebowania na świadczenia z zakresu pomocy społecznej. Znaczna pomoc finansowa państwa dla rodzin z dziećmi przyczyniła się do poprawy warunków ich życia i funkcjonowania w społeczeństwie, jednak nie rozwiązuje wszystkich problemów, z którymi borykają się rodziny. Wzrastają problemy opiekuńczo-wychowawcze, alkoholizm i przemoc w rodzinie.	</a:t>
            </a:r>
          </a:p>
          <a:p>
            <a:pPr algn="just">
              <a:buNone/>
            </a:pPr>
            <a:r>
              <a:rPr lang="pl-PL" sz="3700" dirty="0">
                <a:latin typeface="Times New Roman" pitchFamily="18" charset="0"/>
                <a:cs typeface="Times New Roman" pitchFamily="18" charset="0"/>
              </a:rPr>
              <a:t>	Kierunki działania Gminnego Ośrodka Pomocy Społecznej w Przesmykach są zgodne z obowiązującymi przepisami, zapisami Gminnej Strategii Rozwiązywania Problemów Społecznych Gminy Przesmyki, posiadanymi środkami finansowymi i zasobami ludzkimi.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933056"/>
            <a:ext cx="7772400" cy="1362075"/>
          </a:xfrm>
        </p:spPr>
        <p:txBody>
          <a:bodyPr/>
          <a:lstStyle/>
          <a:p>
            <a:pPr algn="r"/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DZIĘKUJĘ ZA UWAGĘ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99592" y="1916832"/>
            <a:ext cx="7772400" cy="1500187"/>
          </a:xfrm>
        </p:spPr>
        <p:txBody>
          <a:bodyPr>
            <a:noAutofit/>
          </a:bodyPr>
          <a:lstStyle/>
          <a:p>
            <a:pPr algn="just"/>
            <a:r>
              <a:rPr lang="pl-PL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 współpracę z Ośrodkiem serdecznie dziękuję wszystkim osobom i instytucjom wspierającym naszą pracę i starającym się wspólnie z nami działać w celu rozwiązania problemów osób i rodzin mieszkańców naszej wspólnoty gminnej.</a:t>
            </a:r>
            <a:endParaRPr lang="pl-PL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spc="3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PODSTAWA PRAWNA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W myśl art. 179 ust. 1  ustawy z dnia 9 czerwca 2011r. o wspieraniu rodziny i systemie pieczy zastępczej (tj. Dz. U. z 2022 r., poz. 447)</a:t>
            </a:r>
          </a:p>
          <a:p>
            <a:pPr algn="just"/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W terminie do dnia 31 marca każdego roku istnieje obowiązek złożenia radzie gminy rocznego sprawozdania z realizacji zadań z zakresu wspierania rodziny oraz przedstawia potrzeby związane z realizacją </a:t>
            </a:r>
            <a:r>
              <a:rPr lang="pl-PL" sz="3000">
                <a:latin typeface="Times New Roman" pitchFamily="18" charset="0"/>
                <a:cs typeface="Times New Roman" pitchFamily="18" charset="0"/>
              </a:rPr>
              <a:t>zadań.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SYTUACJA DEMOGRAFICZNA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GMINY PRZESMYKI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pl-PL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Gminę Przesmyki według danych USC na dzień 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31.12.2021 r. </a:t>
            </a:r>
            <a:r>
              <a:rPr lang="pl-PL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zamieszkiwało</a:t>
            </a:r>
            <a:r>
              <a:rPr lang="pl-PL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3122 osoby.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    59,8% mieszkańców to osoby w wieku produkcyjnym (18-59 lat dla kobiet; 18-64 dla mężczyzn), </a:t>
            </a:r>
            <a:r>
              <a:rPr lang="pl-PL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pozostała część to 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osoby w wieku poprodukcyjnym (23,6%) </a:t>
            </a:r>
            <a:r>
              <a:rPr lang="pl-PL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w wieku przedprodukcyjnym (16,6%)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10000"/>
              </a:lnSpc>
              <a:buNone/>
            </a:pPr>
            <a:r>
              <a:rPr lang="pl-PL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Analiza danych na przestrzeni ostatnich lat wskazuje, że od kilku lat liczba ludności w gminie systematycznie spada.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SYTUACJA DEMOGRAFICZNA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GMINY PRZESMYKI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1484784"/>
            <a:ext cx="8147248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Wykres 1. Liczba mieszkańców gminy Przesmyki w latach 2019-2021</a:t>
            </a: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467544" y="6309320"/>
            <a:ext cx="24320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Dane Urzędu Gminy Przesmyki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MIESZKAŃCY GMINY PRZESMYKI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NA RYNKU PRACY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Według danych Powiatowego Urzędu Pracy w Siedlcach na koniec grudnia 2021 r. na terenie Gminy Przesmyki zarejestrowane były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72 osoby bezrobotne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, co stanowiło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około 3,9% mieszkańców gminy w wieku produkcyjnym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	Stopa bezrobocia w 2021r. wynosiła: </a:t>
            </a:r>
          </a:p>
          <a:p>
            <a:pPr marL="0" indent="0"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	- w gminie 3,9 %; </a:t>
            </a:r>
          </a:p>
          <a:p>
            <a:pPr marL="0" indent="0"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 	- w powiecie 4,5%.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MIESZKAŃCY GMINY PRZESMYKI    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NA RYNKU PRACY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219256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Wykres 2. Osoby bezrobotne na terenie gminy Przesmyki w latach 2019-2021</a:t>
            </a:r>
            <a:endParaRPr lang="pl-PL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</p:nvPr>
        </p:nvGraphicFramePr>
        <p:xfrm>
          <a:off x="468313" y="2133600"/>
          <a:ext cx="82184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467544" y="6309320"/>
            <a:ext cx="24320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11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Źródło: Dane Urzędu Gminy Przesmyki</a:t>
            </a:r>
            <a:endParaRPr lang="pl-PL" sz="11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INFRASTRUKTURA SPOŁECZNA    </a:t>
            </a:r>
            <a:b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GMINY PRZESMYKI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W Gminie Przesmyki jest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15 mieszkań komunalnych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1 mieszkanie socjalne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Zadania podstawowej opieki zdrowotnej realizują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niepubliczne zakłady opieki zdrowotnej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 terenie gminy Przesmyki działają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zespoły szkół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organizujące pracę dwóch przedszkoli i dwóch szkół podstawowych: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Zespół Szkół w Łysowie,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Zespół Szkół w Przesmykach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W gminie nie ma zapotrzebowania wśród mieszkańców gminy na umieszczanie dzieci w żłobkach. W 2021 roku wszystkie dzieci uzyskały miejsca w oddziałach przedszkolnych.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Czas wolny od zajęć lekcyjnych organizują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2 świetlice przyszkolne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oraz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5 świetlic wiejskich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Działalnością kulturalną w gminie zajmuje się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Gminny Ośrodek Kultury w Przesmykach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czytelnictwo upowszechnia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Gminna Biblioteka Publiczna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spełniająca również rolę biblioteki szkolnej.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Nad bezpieczeństwem mieszkańców Gminy Przesmyki czuwają funkcjonariusze policji z 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Komisariatu Policji w Mordach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Na terenie gminy oprócz ośrodka pomocy społecznej brak jest innych instytucji pomocy. W Kukawkach zlokalizowany jest Dom Pomocy Społecznej dla osób z chorobą Alzheimera nie należący do zasobów gminy, którego podmiotem prowadzącym jest starosta (PCPR).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Utworzenie i utrzymanie ośrodka pomocy społecznej i zapewnienie środków na wynagrodzenia pracowników jest zadaniem gminy o charakterze obowiązkowym.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3558</Words>
  <Application>Microsoft Office PowerPoint</Application>
  <PresentationFormat>Pokaz na ekranie (4:3)</PresentationFormat>
  <Paragraphs>358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Motyw pakietu Office</vt:lpstr>
      <vt:lpstr>Ocena zasobów pomocy społecznej  za rok 2021 dla gminy Przesmyki   sprawozdanie z działalności  Gminnego Ośrodka Pomocy Społecznej  w Przesmykach za 2021 rok oraz  sprawozdanie z realizacji zadań z zakresu  wspierania rodziny za 2021 rok</vt:lpstr>
      <vt:lpstr>PODSTAWA PRAWNA</vt:lpstr>
      <vt:lpstr>PODSTAWA PRAWNA</vt:lpstr>
      <vt:lpstr>PODSTAWA PRAWNA</vt:lpstr>
      <vt:lpstr>SYTUACJA DEMOGRAFICZNA  GMINY PRZESMYKI</vt:lpstr>
      <vt:lpstr>SYTUACJA DEMOGRAFICZNA  GMINY PRZESMYKI</vt:lpstr>
      <vt:lpstr>MIESZKAŃCY GMINY PRZESMYKI  NA RYNKU PRACY </vt:lpstr>
      <vt:lpstr>MIESZKAŃCY GMINY PRZESMYKI         NA RYNKU PRACY</vt:lpstr>
      <vt:lpstr>INFRASTRUKTURA SPOŁECZNA      GMINY PRZESMYKI </vt:lpstr>
      <vt:lpstr>NAJWAŻNIEJSZE DZIAŁANIA PODEJMOWANE PRZEZ GMINNY OŚRODEK POMOCY SPOŁECZNEJ W PRZESMYKACH – ZASADY FUNKCJONOWANIA</vt:lpstr>
      <vt:lpstr>DANE O KORZYSTAJĄCYCH                   Z POMOCY SPOŁECZNEJ</vt:lpstr>
      <vt:lpstr>POWODY UDZIELENIA POMOCY  I WSPARCIA </vt:lpstr>
      <vt:lpstr>UDZIELONA POMOC W LATACH  2019-2021</vt:lpstr>
      <vt:lpstr>UDZIELANIE ŚWIADCZEŃ  Z POMOCY SPOŁECZNEJ</vt:lpstr>
      <vt:lpstr>WYWIADY ŚRODOWISKOWE  W LATACH 2019-2021</vt:lpstr>
      <vt:lpstr>FORMY REALIZOWANYCH ŚWIADCZEŃ</vt:lpstr>
      <vt:lpstr>ŚWIADCZENIA PIENIĘŻNE Z POMOCY SPOŁECZNEJ UDZIELONE W LATACH 2019-2021</vt:lpstr>
      <vt:lpstr>ŚWIADCZENIA PIENIĘŻNE Z POMOCY SPOŁECZNEJ UDZIELONE W LATACH 2019-2021</vt:lpstr>
      <vt:lpstr>ŚWIADCZENIA NIEPIENIĘŻNE Z POMOCY SPOŁECZNEJ UDZIELONE W LATACH 2019-2021</vt:lpstr>
      <vt:lpstr>ŚWIADCZENIA NIEPIENIĘŻNE Z POMOCY SPOŁECZNEJ UDZIELONE W LATACH 2019-2021</vt:lpstr>
      <vt:lpstr>ŚWIADCZENIA REALIZOWANE PRZEZ  GMINNY OŚRODEK POMOCY SPOŁECZNEJ  W PRZESMYKACH</vt:lpstr>
      <vt:lpstr>WYDATKI BUDŻETOWE REALIZOWANE PRZEZ GMINNY OŚRODEK POMOCY SPOŁECZNEJ  W PRZESMYKACH W LATACH 2019-2021</vt:lpstr>
      <vt:lpstr>WYDATKI BUDŻETOWE REALIZOWANE PRZEZ GMINNY OŚRODEK POMOCY SPOŁECZNEJ W PRZESMYKACH W LATACH 2019-2021</vt:lpstr>
      <vt:lpstr>WYKONANIE BUDŻETU GMINNEGO OŚRODKA POMOCY SPOŁECZNEJ W LATACH 2020-2021 </vt:lpstr>
      <vt:lpstr>WYKONANIE BUDŻETU GMINNEGO OŚRODKA POMOCY SPOŁECZNEJ W LATACH 2020-2021 </vt:lpstr>
      <vt:lpstr>WYKONANIE BUDŻETU GMINNEGO OŚRODKA POMOCY SPOŁECZNEJW LATACH 2020-2021 </vt:lpstr>
      <vt:lpstr>WYKONANIE BUDŻETU GMINNEGO OŚRODKA POMOCY SPOŁECZNEJ W LATACH 2020-2021 </vt:lpstr>
      <vt:lpstr>REALIZACJA ZADAŃ ZLECONYCH                  W LATACH 2019-2021 </vt:lpstr>
      <vt:lpstr>REALIZACJA ZADAŃ ZLECONYCH  W LATACH 2019-2021 </vt:lpstr>
      <vt:lpstr>REALIZACJA ZADAŃ W LATACH 2019-2021</vt:lpstr>
      <vt:lpstr>REALIZACJA ZADAŃ W LATACH 2019-2021</vt:lpstr>
      <vt:lpstr>INNE ZADANIA REALIZOWANE PRZEZ GMINNY OŚRODEK POMOCY SPOŁECZNEJ W ROKU 2021</vt:lpstr>
      <vt:lpstr>ODPŁATNOŚĆ ZA POBYT W PIECZY ZASTĘPCZEJ</vt:lpstr>
      <vt:lpstr>INNE ZADANIA REALIZOWANE PRZEZ GMINNY OŚRODEK POMOCY SPOŁECZNEJ W ROKU 2021</vt:lpstr>
      <vt:lpstr>ŚWIADCZENIE PRACY SOCJALNEJ  I INNE INICJATYWY</vt:lpstr>
      <vt:lpstr>INNE ZADANIA REALIZOWANE PRZEZ GMINNY OŚRODEK POMOCY SPOŁECZNEJ W LATACH  2019-2021</vt:lpstr>
      <vt:lpstr>KADRA JEDNOSTKI ORGANIZACYJNEJ  POMOCY SPOŁECZNEJ</vt:lpstr>
      <vt:lpstr>NAJWAŻNIEJSZE ZADANIA  DO WYKONANIA W 2022 ROKU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zasobów pomocy społecznej  za rok 2021 dla gminy Przesmyki   sprawozdanie z działalności  Gminnego Ośrodka Pomocy Społecznej  w Przesmykach za 2021 rok oraz  sprawozdanie z realizacji zadań z zakresu  wspierania rodziny za 2021 rok</dc:title>
  <dc:creator>500_PLUS</dc:creator>
  <cp:lastModifiedBy>Bogusława Górska</cp:lastModifiedBy>
  <cp:revision>62</cp:revision>
  <dcterms:created xsi:type="dcterms:W3CDTF">2022-04-21T11:18:28Z</dcterms:created>
  <dcterms:modified xsi:type="dcterms:W3CDTF">2022-04-28T11:32:35Z</dcterms:modified>
</cp:coreProperties>
</file>