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96" r:id="rId29"/>
    <p:sldId id="284" r:id="rId30"/>
    <p:sldId id="285" r:id="rId31"/>
    <p:sldId id="297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rok 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3907669380020929E-2"/>
                  <c:y val="3.06983883346124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DB2-43DE-BA2A-66CFBE05F0A9}"/>
                </c:ext>
              </c:extLst>
            </c:dLbl>
            <c:dLbl>
              <c:idx val="1"/>
              <c:layout>
                <c:manualLayout>
                  <c:x val="-6.181186391120410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DB2-43DE-BA2A-66CFBE05F0A9}"/>
                </c:ext>
              </c:extLst>
            </c:dLbl>
            <c:dLbl>
              <c:idx val="2"/>
              <c:layout>
                <c:manualLayout>
                  <c:x val="-1.0817076184460721E-2"/>
                  <c:y val="6.13967766692249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DB2-43DE-BA2A-66CFBE05F0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>
                    <a:latin typeface="Calibri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mieszkańcy ogółem</c:v>
                </c:pt>
                <c:pt idx="1">
                  <c:v>wiek przedprodukcyjny</c:v>
                </c:pt>
                <c:pt idx="2">
                  <c:v>wiek produkcyjny</c:v>
                </c:pt>
                <c:pt idx="3">
                  <c:v>wiek poprodukcyjny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3196</c:v>
                </c:pt>
                <c:pt idx="1">
                  <c:v>535</c:v>
                </c:pt>
                <c:pt idx="2">
                  <c:v>1894</c:v>
                </c:pt>
                <c:pt idx="3">
                  <c:v>767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DB2-43DE-BA2A-66CFBE05F0A9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rok 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>
                    <a:latin typeface="Calibri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mieszkańcy ogółem</c:v>
                </c:pt>
                <c:pt idx="1">
                  <c:v>wiek przedprodukcyjny</c:v>
                </c:pt>
                <c:pt idx="2">
                  <c:v>wiek produkcyjny</c:v>
                </c:pt>
                <c:pt idx="3">
                  <c:v>wiek poprodukcyjny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3122</c:v>
                </c:pt>
                <c:pt idx="1">
                  <c:v>519</c:v>
                </c:pt>
                <c:pt idx="2">
                  <c:v>1868</c:v>
                </c:pt>
                <c:pt idx="3">
                  <c:v>735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DB2-43DE-BA2A-66CFBE05F0A9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rok 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726482988900522E-3"/>
                  <c:y val="3.06983883346124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DB2-43DE-BA2A-66CFBE05F0A9}"/>
                </c:ext>
              </c:extLst>
            </c:dLbl>
            <c:dLbl>
              <c:idx val="1"/>
              <c:layout>
                <c:manualLayout>
                  <c:x val="1.5452965977801024E-3"/>
                  <c:y val="-9.20951650038375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DB2-43DE-BA2A-66CFBE05F0A9}"/>
                </c:ext>
              </c:extLst>
            </c:dLbl>
            <c:dLbl>
              <c:idx val="2"/>
              <c:layout>
                <c:manualLayout>
                  <c:x val="1.0817076184460721E-2"/>
                  <c:y val="-3.06983883346124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DB2-43DE-BA2A-66CFBE05F0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>
                    <a:latin typeface="Calibri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mieszkańcy ogółem</c:v>
                </c:pt>
                <c:pt idx="1">
                  <c:v>wiek przedprodukcyjny</c:v>
                </c:pt>
                <c:pt idx="2">
                  <c:v>wiek produkcyjny</c:v>
                </c:pt>
                <c:pt idx="3">
                  <c:v>wiek poprodukcyjny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3056</c:v>
                </c:pt>
                <c:pt idx="1">
                  <c:v>495</c:v>
                </c:pt>
                <c:pt idx="2">
                  <c:v>1839</c:v>
                </c:pt>
                <c:pt idx="3">
                  <c:v>722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DB2-43DE-BA2A-66CFBE05F0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812928"/>
        <c:axId val="128814464"/>
      </c:barChart>
      <c:catAx>
        <c:axId val="1288129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Calibri" pitchFamily="34" charset="0"/>
              </a:defRPr>
            </a:pPr>
            <a:endParaRPr lang="pl-PL"/>
          </a:p>
        </c:txPr>
        <c:crossAx val="128814464"/>
        <c:crosses val="autoZero"/>
        <c:auto val="1"/>
        <c:lblAlgn val="ctr"/>
        <c:lblOffset val="100"/>
        <c:noMultiLvlLbl val="0"/>
      </c:catAx>
      <c:valAx>
        <c:axId val="128814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aseline="0">
                <a:latin typeface="Calibri" pitchFamily="34" charset="0"/>
              </a:defRPr>
            </a:pPr>
            <a:endParaRPr lang="pl-PL"/>
          </a:p>
        </c:txPr>
        <c:crossAx val="12881292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 baseline="0">
              <a:latin typeface="Calibri" pitchFamily="34" charset="0"/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088855771141376E-2"/>
                  <c:y val="-6.2475587787055673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</a:t>
                    </a:r>
                    <a:r>
                      <a:rPr lang="pl-PL" dirty="0"/>
                      <a:t>.</a:t>
                    </a:r>
                    <a:r>
                      <a:rPr lang="en-US" dirty="0"/>
                      <a:t>634</a:t>
                    </a:r>
                    <a:r>
                      <a:rPr lang="pl-PL" dirty="0"/>
                      <a:t>.</a:t>
                    </a:r>
                    <a:r>
                      <a:rPr lang="en-US" dirty="0"/>
                      <a:t>637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661-463A-871E-96614E33E315}"/>
                </c:ext>
              </c:extLst>
            </c:dLbl>
            <c:dLbl>
              <c:idx val="1"/>
              <c:layout>
                <c:manualLayout>
                  <c:x val="1.699826257558111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</a:t>
                    </a:r>
                    <a:r>
                      <a:rPr lang="pl-PL"/>
                      <a:t>.</a:t>
                    </a:r>
                    <a:r>
                      <a:rPr lang="en-US"/>
                      <a:t>720</a:t>
                    </a:r>
                    <a:r>
                      <a:rPr lang="pl-PL"/>
                      <a:t>.</a:t>
                    </a:r>
                    <a:r>
                      <a:rPr lang="en-US"/>
                      <a:t>907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661-463A-871E-96614E33E315}"/>
                </c:ext>
              </c:extLst>
            </c:dLbl>
            <c:dLbl>
              <c:idx val="2"/>
              <c:layout>
                <c:manualLayout>
                  <c:x val="2.9360635357821945E-2"/>
                  <c:y val="6.2475587787055673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</a:t>
                    </a:r>
                    <a:r>
                      <a:rPr lang="pl-PL"/>
                      <a:t>.</a:t>
                    </a:r>
                    <a:r>
                      <a:rPr lang="en-US"/>
                      <a:t>830</a:t>
                    </a:r>
                    <a:r>
                      <a:rPr lang="pl-PL"/>
                      <a:t>.</a:t>
                    </a:r>
                    <a:r>
                      <a:rPr lang="en-US"/>
                      <a:t>363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7661-463A-871E-96614E33E3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rok 2020</c:v>
                </c:pt>
                <c:pt idx="1">
                  <c:v>rok 2021</c:v>
                </c:pt>
                <c:pt idx="2">
                  <c:v>rok 2022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4634637</c:v>
                </c:pt>
                <c:pt idx="1">
                  <c:v>4720907</c:v>
                </c:pt>
                <c:pt idx="2">
                  <c:v>5830363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661-463A-871E-96614E33E3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75662976"/>
        <c:axId val="175664512"/>
        <c:axId val="175508096"/>
      </c:bar3DChart>
      <c:catAx>
        <c:axId val="1756629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75664512"/>
        <c:crosses val="autoZero"/>
        <c:auto val="1"/>
        <c:lblAlgn val="ctr"/>
        <c:lblOffset val="100"/>
        <c:noMultiLvlLbl val="0"/>
      </c:catAx>
      <c:valAx>
        <c:axId val="1756645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75662976"/>
        <c:crosses val="autoZero"/>
        <c:crossBetween val="between"/>
      </c:valAx>
      <c:serAx>
        <c:axId val="175508096"/>
        <c:scaling>
          <c:orientation val="minMax"/>
        </c:scaling>
        <c:delete val="1"/>
        <c:axPos val="b"/>
        <c:majorTickMark val="out"/>
        <c:minorTickMark val="none"/>
        <c:tickLblPos val="none"/>
        <c:crossAx val="175664512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rok 2022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</a:t>
                    </a:r>
                    <a:r>
                      <a:rPr lang="pl-PL"/>
                      <a:t>.</a:t>
                    </a:r>
                    <a:r>
                      <a:rPr lang="en-US"/>
                      <a:t>164</a:t>
                    </a:r>
                    <a:r>
                      <a:rPr lang="pl-PL"/>
                      <a:t>.</a:t>
                    </a:r>
                    <a:r>
                      <a:rPr lang="en-US"/>
                      <a:t>950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A11-4573-B80F-0BADBFB32A2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22</a:t>
                    </a:r>
                    <a:r>
                      <a:rPr lang="pl-PL"/>
                      <a:t>.</a:t>
                    </a:r>
                    <a:r>
                      <a:rPr lang="en-US"/>
                      <a:t>190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2A11-4573-B80F-0BADBFB32A2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</a:t>
                    </a:r>
                    <a:r>
                      <a:rPr lang="pl-PL"/>
                      <a:t>.</a:t>
                    </a:r>
                    <a:r>
                      <a:rPr lang="en-US"/>
                      <a:t>187</a:t>
                    </a:r>
                    <a:r>
                      <a:rPr lang="pl-PL"/>
                      <a:t>.</a:t>
                    </a:r>
                    <a:r>
                      <a:rPr lang="en-US"/>
                      <a:t>140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2A11-4573-B80F-0BADBFB32A26}"/>
                </c:ext>
              </c:extLst>
            </c:dLbl>
            <c:dLbl>
              <c:idx val="3"/>
              <c:layout>
                <c:manualLayout>
                  <c:x val="0"/>
                  <c:y val="6.361828229135019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194</a:t>
                    </a:r>
                    <a:r>
                      <a:rPr lang="pl-PL"/>
                      <a:t>.</a:t>
                    </a:r>
                    <a:r>
                      <a:rPr lang="en-US"/>
                      <a:t>881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2A11-4573-B80F-0BADBFB32A26}"/>
                </c:ext>
              </c:extLst>
            </c:dLbl>
            <c:dLbl>
              <c:idx val="4"/>
              <c:layout>
                <c:manualLayout>
                  <c:x val="3.0633737248405399E-3"/>
                  <c:y val="3.1809141145675143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519</a:t>
                    </a:r>
                    <a:r>
                      <a:rPr lang="pl-PL"/>
                      <a:t>.</a:t>
                    </a:r>
                    <a:r>
                      <a:rPr lang="en-US"/>
                      <a:t>360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2A11-4573-B80F-0BADBFB32A26}"/>
                </c:ext>
              </c:extLst>
            </c:dLbl>
            <c:dLbl>
              <c:idx val="5"/>
              <c:layout>
                <c:manualLayout>
                  <c:x val="-4.5950605872608101E-3"/>
                  <c:y val="6.3618282291350485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714</a:t>
                    </a:r>
                    <a:r>
                      <a:rPr lang="pl-PL"/>
                      <a:t>.</a:t>
                    </a:r>
                    <a:r>
                      <a:rPr lang="en-US"/>
                      <a:t>241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2A11-4573-B80F-0BADBFB32A26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2</a:t>
                    </a:r>
                    <a:r>
                      <a:rPr lang="pl-PL"/>
                      <a:t>.</a:t>
                    </a:r>
                    <a:r>
                      <a:rPr lang="en-US"/>
                      <a:t>928</a:t>
                    </a:r>
                    <a:r>
                      <a:rPr lang="pl-PL"/>
                      <a:t>.</a:t>
                    </a:r>
                    <a:r>
                      <a:rPr lang="en-US"/>
                      <a:t>982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2A11-4573-B80F-0BADBFB32A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Arkusz1!$A$2:$A$8</c:f>
              <c:strCache>
                <c:ptCount val="7"/>
                <c:pt idx="0">
                  <c:v>dotowane z budżetu państwa (Fundusz Przeciwdziałania COVID-19))</c:v>
                </c:pt>
                <c:pt idx="1">
                  <c:v>dotowane z budżetu państwa (Fundusz Pomocy dla ob. Ukrainy)</c:v>
                </c:pt>
                <c:pt idx="2">
                  <c:v>inne zadania zlecone przez Wójta</c:v>
                </c:pt>
                <c:pt idx="3">
                  <c:v>w tym: dotowane z budżetu państwa</c:v>
                </c:pt>
                <c:pt idx="4">
                  <c:v>w tym: finansowane z budżetu gminy</c:v>
                </c:pt>
                <c:pt idx="5">
                  <c:v>na zadania własne</c:v>
                </c:pt>
                <c:pt idx="6">
                  <c:v>na zadania zlecone</c:v>
                </c:pt>
              </c:strCache>
            </c:strRef>
          </c:cat>
          <c:val>
            <c:numRef>
              <c:f>Arkusz1!$B$2:$B$8</c:f>
              <c:numCache>
                <c:formatCode>General</c:formatCode>
                <c:ptCount val="7"/>
                <c:pt idx="0">
                  <c:v>2164950</c:v>
                </c:pt>
                <c:pt idx="1">
                  <c:v>22190</c:v>
                </c:pt>
                <c:pt idx="2">
                  <c:v>2187140</c:v>
                </c:pt>
                <c:pt idx="3">
                  <c:v>194881</c:v>
                </c:pt>
                <c:pt idx="4">
                  <c:v>519360</c:v>
                </c:pt>
                <c:pt idx="5">
                  <c:v>714241</c:v>
                </c:pt>
                <c:pt idx="6">
                  <c:v>2928982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A11-4573-B80F-0BADBFB32A26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rok 2021</c:v>
                </c:pt>
              </c:strCache>
            </c:strRef>
          </c:tx>
          <c:invertIfNegative val="0"/>
          <c:dLbls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172</a:t>
                    </a:r>
                    <a:r>
                      <a:rPr lang="pl-PL"/>
                      <a:t>.</a:t>
                    </a:r>
                    <a:r>
                      <a:rPr lang="en-US"/>
                      <a:t>602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2A11-4573-B80F-0BADBFB32A2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464</a:t>
                    </a:r>
                    <a:r>
                      <a:rPr lang="pl-PL"/>
                      <a:t>.</a:t>
                    </a:r>
                    <a:r>
                      <a:rPr lang="en-US"/>
                      <a:t>256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2A11-4573-B80F-0BADBFB32A26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636</a:t>
                    </a:r>
                    <a:r>
                      <a:rPr lang="pl-PL"/>
                      <a:t>.</a:t>
                    </a:r>
                    <a:r>
                      <a:rPr lang="en-US"/>
                      <a:t>858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2A11-4573-B80F-0BADBFB32A26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4</a:t>
                    </a:r>
                    <a:r>
                      <a:rPr lang="pl-PL"/>
                      <a:t>.</a:t>
                    </a:r>
                    <a:r>
                      <a:rPr lang="en-US"/>
                      <a:t>084</a:t>
                    </a:r>
                    <a:r>
                      <a:rPr lang="pl-PL"/>
                      <a:t>.</a:t>
                    </a:r>
                    <a:r>
                      <a:rPr lang="en-US"/>
                      <a:t>049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2A11-4573-B80F-0BADBFB32A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Arkusz1!$A$2:$A$8</c:f>
              <c:strCache>
                <c:ptCount val="7"/>
                <c:pt idx="0">
                  <c:v>dotowane z budżetu państwa (Fundusz Przeciwdziałania COVID-19))</c:v>
                </c:pt>
                <c:pt idx="1">
                  <c:v>dotowane z budżetu państwa (Fundusz Pomocy dla ob. Ukrainy)</c:v>
                </c:pt>
                <c:pt idx="2">
                  <c:v>inne zadania zlecone przez Wójta</c:v>
                </c:pt>
                <c:pt idx="3">
                  <c:v>w tym: dotowane z budżetu państwa</c:v>
                </c:pt>
                <c:pt idx="4">
                  <c:v>w tym: finansowane z budżetu gminy</c:v>
                </c:pt>
                <c:pt idx="5">
                  <c:v>na zadania własne</c:v>
                </c:pt>
                <c:pt idx="6">
                  <c:v>na zadania zlecone</c:v>
                </c:pt>
              </c:strCache>
            </c:strRef>
          </c:cat>
          <c:val>
            <c:numRef>
              <c:f>Arkusz1!$C$2:$C$8</c:f>
              <c:numCache>
                <c:formatCode>General</c:formatCode>
                <c:ptCount val="7"/>
                <c:pt idx="3">
                  <c:v>172602</c:v>
                </c:pt>
                <c:pt idx="4">
                  <c:v>464256</c:v>
                </c:pt>
                <c:pt idx="5">
                  <c:v>636858</c:v>
                </c:pt>
                <c:pt idx="6">
                  <c:v>4084049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A11-4573-B80F-0BADBFB32A26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rok 2020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-6.1267474496810746E-3"/>
                  <c:y val="-9.5427423437025958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165</a:t>
                    </a:r>
                    <a:r>
                      <a:rPr lang="pl-PL"/>
                      <a:t>.</a:t>
                    </a:r>
                    <a:r>
                      <a:rPr lang="en-US"/>
                      <a:t>659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2A11-4573-B80F-0BADBFB32A26}"/>
                </c:ext>
              </c:extLst>
            </c:dLbl>
            <c:dLbl>
              <c:idx val="4"/>
              <c:layout>
                <c:manualLayout>
                  <c:x val="-4.595060587260863E-3"/>
                  <c:y val="-9.5427423437025351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343</a:t>
                    </a:r>
                    <a:r>
                      <a:rPr lang="pl-PL"/>
                      <a:t>.</a:t>
                    </a:r>
                    <a:r>
                      <a:rPr lang="en-US"/>
                      <a:t>400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2A11-4573-B80F-0BADBFB32A26}"/>
                </c:ext>
              </c:extLst>
            </c:dLbl>
            <c:dLbl>
              <c:idx val="5"/>
              <c:layout>
                <c:manualLayout>
                  <c:x val="-3.0633737248405958E-3"/>
                  <c:y val="-9.5427423437025351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509</a:t>
                    </a:r>
                    <a:r>
                      <a:rPr lang="pl-PL"/>
                      <a:t>.</a:t>
                    </a:r>
                    <a:r>
                      <a:rPr lang="en-US"/>
                      <a:t>059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2A11-4573-B80F-0BADBFB32A26}"/>
                </c:ext>
              </c:extLst>
            </c:dLbl>
            <c:dLbl>
              <c:idx val="6"/>
              <c:layout>
                <c:manualLayout>
                  <c:x val="-1.5316868624202689E-3"/>
                  <c:y val="-9.5427423437025351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</a:t>
                    </a:r>
                    <a:r>
                      <a:rPr lang="pl-PL"/>
                      <a:t>.</a:t>
                    </a:r>
                    <a:r>
                      <a:rPr lang="en-US"/>
                      <a:t>125</a:t>
                    </a:r>
                    <a:r>
                      <a:rPr lang="pl-PL"/>
                      <a:t>.</a:t>
                    </a:r>
                    <a:r>
                      <a:rPr lang="en-US"/>
                      <a:t>578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2A11-4573-B80F-0BADBFB32A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Arkusz1!$A$2:$A$8</c:f>
              <c:strCache>
                <c:ptCount val="7"/>
                <c:pt idx="0">
                  <c:v>dotowane z budżetu państwa (Fundusz Przeciwdziałania COVID-19))</c:v>
                </c:pt>
                <c:pt idx="1">
                  <c:v>dotowane z budżetu państwa (Fundusz Pomocy dla ob. Ukrainy)</c:v>
                </c:pt>
                <c:pt idx="2">
                  <c:v>inne zadania zlecone przez Wójta</c:v>
                </c:pt>
                <c:pt idx="3">
                  <c:v>w tym: dotowane z budżetu państwa</c:v>
                </c:pt>
                <c:pt idx="4">
                  <c:v>w tym: finansowane z budżetu gminy</c:v>
                </c:pt>
                <c:pt idx="5">
                  <c:v>na zadania własne</c:v>
                </c:pt>
                <c:pt idx="6">
                  <c:v>na zadania zlecone</c:v>
                </c:pt>
              </c:strCache>
            </c:strRef>
          </c:cat>
          <c:val>
            <c:numRef>
              <c:f>Arkusz1!$D$2:$D$8</c:f>
              <c:numCache>
                <c:formatCode>General</c:formatCode>
                <c:ptCount val="7"/>
                <c:pt idx="3">
                  <c:v>165659</c:v>
                </c:pt>
                <c:pt idx="4">
                  <c:v>343400</c:v>
                </c:pt>
                <c:pt idx="5">
                  <c:v>509059</c:v>
                </c:pt>
                <c:pt idx="6">
                  <c:v>4125578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2A11-4573-B80F-0BADBFB32A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5716608"/>
        <c:axId val="175751168"/>
      </c:barChart>
      <c:catAx>
        <c:axId val="1757166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pl-PL"/>
          </a:p>
        </c:txPr>
        <c:crossAx val="175751168"/>
        <c:crosses val="autoZero"/>
        <c:auto val="1"/>
        <c:lblAlgn val="ctr"/>
        <c:lblOffset val="100"/>
        <c:noMultiLvlLbl val="0"/>
      </c:catAx>
      <c:valAx>
        <c:axId val="17575116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pl-PL"/>
          </a:p>
        </c:txPr>
        <c:crossAx val="17571660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063790042741113E-2"/>
          <c:y val="8.2441219167015842E-2"/>
          <c:w val="0.84672080954531181"/>
          <c:h val="0.61741589071715353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en-US"/>
                      <a:t>2</a:t>
                    </a:r>
                    <a:r>
                      <a:rPr lang="pl-PL"/>
                      <a:t>.</a:t>
                    </a:r>
                    <a:r>
                      <a:rPr lang="en-US"/>
                      <a:t>928</a:t>
                    </a:r>
                    <a:r>
                      <a:rPr lang="pl-PL"/>
                      <a:t>.</a:t>
                    </a:r>
                    <a:r>
                      <a:rPr lang="en-US"/>
                      <a:t>982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E888-487B-8CED-9D54246A6D2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en-US"/>
                      <a:t>194</a:t>
                    </a:r>
                    <a:r>
                      <a:rPr lang="pl-PL"/>
                      <a:t>.</a:t>
                    </a:r>
                    <a:r>
                      <a:rPr lang="en-US"/>
                      <a:t>881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E888-487B-8CED-9D54246A6D2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en-US"/>
                      <a:t>519</a:t>
                    </a:r>
                    <a:r>
                      <a:rPr lang="pl-PL"/>
                      <a:t>.</a:t>
                    </a:r>
                    <a:r>
                      <a:rPr lang="en-US"/>
                      <a:t>360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E888-487B-8CED-9D54246A6D2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en-US"/>
                      <a:t>2</a:t>
                    </a:r>
                    <a:r>
                      <a:rPr lang="pl-PL"/>
                      <a:t>.</a:t>
                    </a:r>
                    <a:r>
                      <a:rPr lang="en-US"/>
                      <a:t>187</a:t>
                    </a:r>
                    <a:r>
                      <a:rPr lang="pl-PL"/>
                      <a:t>.</a:t>
                    </a:r>
                    <a:r>
                      <a:rPr lang="en-US"/>
                      <a:t>140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E888-487B-8CED-9D54246A6D2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4"/>
                <c:pt idx="0">
                  <c:v>zadania zlecone (50,2%)</c:v>
                </c:pt>
                <c:pt idx="1">
                  <c:v>zadania własne dotowane z budżetu państwa (3,3%)</c:v>
                </c:pt>
                <c:pt idx="2">
                  <c:v>zadania własne finansowane z budżetu gminy (9,0%)</c:v>
                </c:pt>
                <c:pt idx="3">
                  <c:v>inne zadania zlecone przez Wójta (37,5%)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2928982</c:v>
                </c:pt>
                <c:pt idx="1">
                  <c:v>194881</c:v>
                </c:pt>
                <c:pt idx="2">
                  <c:v>519360</c:v>
                </c:pt>
                <c:pt idx="3">
                  <c:v>2187140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888-487B-8CED-9D54246A6D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277577182051925E-2"/>
          <c:y val="4.4997985467017373E-2"/>
          <c:w val="0.87430535410728449"/>
          <c:h val="0.69248913265750345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pPr>
                      <a:defRPr sz="12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/>
                      <a:t>4</a:t>
                    </a:r>
                    <a:r>
                      <a:rPr lang="pl-PL" dirty="0"/>
                      <a:t>.</a:t>
                    </a:r>
                    <a:r>
                      <a:rPr lang="en-US" dirty="0"/>
                      <a:t>084</a:t>
                    </a:r>
                    <a:r>
                      <a:rPr lang="pl-PL" dirty="0"/>
                      <a:t>.</a:t>
                    </a:r>
                    <a:r>
                      <a:rPr lang="en-US" dirty="0"/>
                      <a:t>049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DA4-41C5-BA8C-E779B3CF7A8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pPr>
                      <a:defRPr sz="12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/>
                      <a:t>172</a:t>
                    </a:r>
                    <a:r>
                      <a:rPr lang="pl-PL"/>
                      <a:t>.</a:t>
                    </a:r>
                    <a:r>
                      <a:rPr lang="en-US"/>
                      <a:t>602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4DA4-41C5-BA8C-E779B3CF7A8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pPr>
                      <a:defRPr sz="12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/>
                      <a:t>464</a:t>
                    </a:r>
                    <a:r>
                      <a:rPr lang="pl-PL"/>
                      <a:t>.</a:t>
                    </a:r>
                    <a:r>
                      <a:rPr lang="en-US"/>
                      <a:t>256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4DA4-41C5-BA8C-E779B3CF7A8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Arkusz1!$A$2:$A$4</c:f>
              <c:strCache>
                <c:ptCount val="3"/>
                <c:pt idx="0">
                  <c:v>zadania zlecone (86,5%)</c:v>
                </c:pt>
                <c:pt idx="1">
                  <c:v>zadania własne dotowane z budżetu państwa (3,7%)</c:v>
                </c:pt>
                <c:pt idx="2">
                  <c:v>zadania własne finansowane z budżetu gminy (9,8%)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4084049</c:v>
                </c:pt>
                <c:pt idx="1">
                  <c:v>172602</c:v>
                </c:pt>
                <c:pt idx="2">
                  <c:v>464256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DA4-41C5-BA8C-E779B3CF7A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1474933661571958"/>
          <c:y val="0.77284267813432106"/>
          <c:w val="0.77050107935251322"/>
          <c:h val="0.20787247095124425"/>
        </c:manualLayout>
      </c:layout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844251597379864"/>
          <c:y val="3.9647524779196953E-2"/>
          <c:w val="0.55284002696834966"/>
          <c:h val="0.6030551450991507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49</a:t>
                    </a:r>
                    <a:r>
                      <a:rPr lang="pl-PL"/>
                      <a:t>.</a:t>
                    </a:r>
                    <a:r>
                      <a:rPr lang="en-US"/>
                      <a:t>267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0EB-4F3A-8965-1DAF6C8EA8A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  <a:r>
                      <a:rPr lang="pl-PL"/>
                      <a:t>.</a:t>
                    </a:r>
                    <a:r>
                      <a:rPr lang="en-US"/>
                      <a:t>109</a:t>
                    </a:r>
                    <a:r>
                      <a:rPr lang="pl-PL"/>
                      <a:t>.</a:t>
                    </a:r>
                    <a:r>
                      <a:rPr lang="en-US"/>
                      <a:t>013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0EB-4F3A-8965-1DAF6C8EA8A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  <a:r>
                      <a:rPr lang="pl-PL"/>
                      <a:t>.</a:t>
                    </a:r>
                    <a:r>
                      <a:rPr lang="en-US"/>
                      <a:t>332</a:t>
                    </a:r>
                    <a:r>
                      <a:rPr lang="pl-PL"/>
                      <a:t>.</a:t>
                    </a:r>
                    <a:r>
                      <a:rPr lang="en-US"/>
                      <a:t>976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00EB-4F3A-8965-1DAF6C8EA8A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437</a:t>
                    </a:r>
                    <a:r>
                      <a:rPr lang="pl-PL"/>
                      <a:t>.</a:t>
                    </a:r>
                    <a:r>
                      <a:rPr lang="en-US"/>
                      <a:t>336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00EB-4F3A-8965-1DAF6C8EA8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4"/>
                <c:pt idx="0">
                  <c:v>składka na ubezpieczenie zdrowotne</c:v>
                </c:pt>
                <c:pt idx="1">
                  <c:v>świadczenia wychowawcze</c:v>
                </c:pt>
                <c:pt idx="2">
                  <c:v>świadczenia rodzinne i fundusz alimentacyjny</c:v>
                </c:pt>
                <c:pt idx="3">
                  <c:v>dodatek osłonowy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49267</c:v>
                </c:pt>
                <c:pt idx="1">
                  <c:v>1109013</c:v>
                </c:pt>
                <c:pt idx="2">
                  <c:v>1332976</c:v>
                </c:pt>
                <c:pt idx="3">
                  <c:v>437336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0EB-4F3A-8965-1DAF6C8EA8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0.17580196819466695"/>
          <c:y val="0.67892260254100689"/>
          <c:w val="0.67353328673664381"/>
          <c:h val="0.31079462110937944"/>
        </c:manualLayout>
      </c:layout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865703279154341"/>
          <c:y val="2.5860777685565691E-3"/>
          <c:w val="0.70840756845692698"/>
          <c:h val="0.72463055084822969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explosion val="25"/>
          <c:dPt>
            <c:idx val="0"/>
            <c:bubble3D val="0"/>
            <c:explosion val="0"/>
            <c:extLst>
              <c:ext xmlns:c16="http://schemas.microsoft.com/office/drawing/2014/chart" uri="{C3380CC4-5D6E-409C-BE32-E72D297353CC}">
                <c16:uniqueId val="{00000000-F54E-4745-8DA3-5F15DADEFB2A}"/>
              </c:ext>
            </c:extLst>
          </c:dPt>
          <c:dPt>
            <c:idx val="1"/>
            <c:bubble3D val="0"/>
            <c:explosion val="3"/>
            <c:extLst>
              <c:ext xmlns:c16="http://schemas.microsoft.com/office/drawing/2014/chart" uri="{C3380CC4-5D6E-409C-BE32-E72D297353CC}">
                <c16:uniqueId val="{00000001-F54E-4745-8DA3-5F15DADEFB2A}"/>
              </c:ext>
            </c:extLst>
          </c:dPt>
          <c:dPt>
            <c:idx val="2"/>
            <c:bubble3D val="0"/>
            <c:explosion val="2"/>
            <c:extLst>
              <c:ext xmlns:c16="http://schemas.microsoft.com/office/drawing/2014/chart" uri="{C3380CC4-5D6E-409C-BE32-E72D297353CC}">
                <c16:uniqueId val="{00000002-F54E-4745-8DA3-5F15DADEFB2A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33</a:t>
                    </a:r>
                    <a:r>
                      <a:rPr lang="pl-PL"/>
                      <a:t>.</a:t>
                    </a:r>
                    <a:r>
                      <a:rPr lang="en-US"/>
                      <a:t>273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54E-4745-8DA3-5F15DADEFB2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</a:t>
                    </a:r>
                    <a:r>
                      <a:rPr lang="pl-PL"/>
                      <a:t>.</a:t>
                    </a:r>
                    <a:r>
                      <a:rPr lang="en-US"/>
                      <a:t>761</a:t>
                    </a:r>
                    <a:r>
                      <a:rPr lang="pl-PL"/>
                      <a:t>.</a:t>
                    </a:r>
                    <a:r>
                      <a:rPr lang="en-US"/>
                      <a:t>640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54E-4745-8DA3-5F15DADEFB2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  <a:r>
                      <a:rPr lang="pl-PL"/>
                      <a:t>.</a:t>
                    </a:r>
                    <a:r>
                      <a:rPr lang="en-US"/>
                      <a:t>274</a:t>
                    </a:r>
                    <a:r>
                      <a:rPr lang="pl-PL"/>
                      <a:t>.</a:t>
                    </a:r>
                    <a:r>
                      <a:rPr lang="en-US"/>
                      <a:t>050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F54E-4745-8DA3-5F15DADEFB2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15</a:t>
                    </a:r>
                    <a:r>
                      <a:rPr lang="pl-PL"/>
                      <a:t>.</a:t>
                    </a:r>
                    <a:r>
                      <a:rPr lang="en-US"/>
                      <a:t>000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F54E-4745-8DA3-5F15DADEFB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4"/>
                <c:pt idx="0">
                  <c:v>składka na ubezpieczenie zdrowotne</c:v>
                </c:pt>
                <c:pt idx="1">
                  <c:v>świadczenia wychowawcze</c:v>
                </c:pt>
                <c:pt idx="2">
                  <c:v>świadczenia rodzinne i fundusz alimentacyjny</c:v>
                </c:pt>
                <c:pt idx="3">
                  <c:v>usuwanie skutków klęsk żywiołowych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33273</c:v>
                </c:pt>
                <c:pt idx="1">
                  <c:v>2761640</c:v>
                </c:pt>
                <c:pt idx="2">
                  <c:v>1274050</c:v>
                </c:pt>
                <c:pt idx="3">
                  <c:v>15000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54E-4745-8DA3-5F15DADEFB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egendEntry>
        <c:idx val="0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</c:legendEntry>
      <c:legendEntry>
        <c:idx val="1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</c:legendEntry>
      <c:legendEntry>
        <c:idx val="2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</c:legendEntry>
      <c:legendEntry>
        <c:idx val="3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32</a:t>
                    </a:r>
                    <a:r>
                      <a:rPr lang="pl-PL"/>
                      <a:t>.</a:t>
                    </a:r>
                    <a:r>
                      <a:rPr lang="en-US"/>
                      <a:t>800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341-46A1-9138-D3755665E52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59</a:t>
                    </a:r>
                    <a:r>
                      <a:rPr lang="pl-PL"/>
                      <a:t>.</a:t>
                    </a:r>
                    <a:r>
                      <a:rPr lang="en-US"/>
                      <a:t>883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341-46A1-9138-D3755665E52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11</a:t>
                    </a:r>
                    <a:r>
                      <a:rPr lang="pl-PL"/>
                      <a:t>.</a:t>
                    </a:r>
                    <a:r>
                      <a:rPr lang="en-US"/>
                      <a:t>870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C341-46A1-9138-D3755665E52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5</a:t>
                    </a:r>
                    <a:r>
                      <a:rPr lang="pl-PL"/>
                      <a:t>.</a:t>
                    </a:r>
                    <a:r>
                      <a:rPr lang="en-US"/>
                      <a:t>390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C341-46A1-9138-D3755665E52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79</a:t>
                    </a:r>
                    <a:r>
                      <a:rPr lang="pl-PL"/>
                      <a:t>.</a:t>
                    </a:r>
                    <a:r>
                      <a:rPr lang="en-US"/>
                      <a:t>632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C341-46A1-9138-D3755665E52C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5</a:t>
                    </a:r>
                    <a:r>
                      <a:rPr lang="pl-PL"/>
                      <a:t>.</a:t>
                    </a:r>
                    <a:r>
                      <a:rPr lang="en-US"/>
                      <a:t>306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C341-46A1-9138-D3755665E5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Arkusz1!$A$2:$A$7</c:f>
              <c:strCache>
                <c:ptCount val="6"/>
                <c:pt idx="0">
                  <c:v>dofinansowanie programu "Posiłek w szkole i w domu"</c:v>
                </c:pt>
                <c:pt idx="1">
                  <c:v>dofinansowanie zasiłków stałych</c:v>
                </c:pt>
                <c:pt idx="2">
                  <c:v>dofinansowanie zasiłków okresowych</c:v>
                </c:pt>
                <c:pt idx="3">
                  <c:v>składka na ubezpieczenie zdrowotne podopiecznych</c:v>
                </c:pt>
                <c:pt idx="4">
                  <c:v>dofinansowanie kosztów utrzymania ośrodka</c:v>
                </c:pt>
                <c:pt idx="5">
                  <c:v>pomoc materialna dla uczniów o charakterze socjalnym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32800</c:v>
                </c:pt>
                <c:pt idx="1">
                  <c:v>59883</c:v>
                </c:pt>
                <c:pt idx="2">
                  <c:v>11870</c:v>
                </c:pt>
                <c:pt idx="3">
                  <c:v>5390</c:v>
                </c:pt>
                <c:pt idx="4">
                  <c:v>79632</c:v>
                </c:pt>
                <c:pt idx="5">
                  <c:v>5306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341-46A1-9138-D3755665E5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000">
              <a:latin typeface="Times New Roman" pitchFamily="18" charset="0"/>
              <a:cs typeface="Times New Roman" pitchFamily="18" charset="0"/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23</a:t>
                    </a:r>
                    <a:r>
                      <a:rPr lang="pl-PL"/>
                      <a:t>.</a:t>
                    </a:r>
                    <a:r>
                      <a:rPr lang="en-US"/>
                      <a:t>446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3E9-403F-B1EB-9E19251152D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49</a:t>
                    </a:r>
                    <a:r>
                      <a:rPr lang="pl-PL"/>
                      <a:t>.</a:t>
                    </a:r>
                    <a:r>
                      <a:rPr lang="en-US"/>
                      <a:t>581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33E9-403F-B1EB-9E19251152D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6</a:t>
                    </a:r>
                    <a:r>
                      <a:rPr lang="pl-PL"/>
                      <a:t>.</a:t>
                    </a:r>
                    <a:r>
                      <a:rPr lang="en-US"/>
                      <a:t>000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33E9-403F-B1EB-9E19251152D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5</a:t>
                    </a:r>
                    <a:r>
                      <a:rPr lang="pl-PL"/>
                      <a:t>.</a:t>
                    </a:r>
                    <a:r>
                      <a:rPr lang="en-US"/>
                      <a:t>101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33E9-403F-B1EB-9E19251152D8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78</a:t>
                    </a:r>
                    <a:r>
                      <a:rPr lang="pl-PL"/>
                      <a:t>.</a:t>
                    </a:r>
                    <a:r>
                      <a:rPr lang="en-US"/>
                      <a:t>735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3E9-403F-B1EB-9E19251152D8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9</a:t>
                    </a:r>
                    <a:r>
                      <a:rPr lang="pl-PL"/>
                      <a:t>.</a:t>
                    </a:r>
                    <a:r>
                      <a:rPr lang="en-US"/>
                      <a:t>739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33E9-403F-B1EB-9E19251152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Arkusz1!$A$2:$A$7</c:f>
              <c:strCache>
                <c:ptCount val="6"/>
                <c:pt idx="0">
                  <c:v>dofinansowanie programu "Posiłek w szkole i w domu"</c:v>
                </c:pt>
                <c:pt idx="1">
                  <c:v>dofinansowanie zasiłków stałych</c:v>
                </c:pt>
                <c:pt idx="2">
                  <c:v>dofinansowanie zasiłków okresowych</c:v>
                </c:pt>
                <c:pt idx="3">
                  <c:v>składka na ubezpieczenie zdrowotne podopiecznych</c:v>
                </c:pt>
                <c:pt idx="4">
                  <c:v>dofinansowanie kosztów utrzymania ośrodka</c:v>
                </c:pt>
                <c:pt idx="5">
                  <c:v>pomoc materialna dla uczniów o charakterze socjalnym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23446</c:v>
                </c:pt>
                <c:pt idx="1">
                  <c:v>49581</c:v>
                </c:pt>
                <c:pt idx="2">
                  <c:v>6000</c:v>
                </c:pt>
                <c:pt idx="3">
                  <c:v>5101</c:v>
                </c:pt>
                <c:pt idx="4">
                  <c:v>78735</c:v>
                </c:pt>
                <c:pt idx="5">
                  <c:v>9739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3E9-403F-B1EB-9E19251152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000">
              <a:latin typeface="Times New Roman" pitchFamily="18" charset="0"/>
              <a:cs typeface="Times New Roman" pitchFamily="18" charset="0"/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</a:t>
                    </a:r>
                    <a:r>
                      <a:rPr lang="pl-PL"/>
                      <a:t>.</a:t>
                    </a:r>
                    <a:r>
                      <a:rPr lang="en-US"/>
                      <a:t>183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A54-4B4F-A2E9-06A6F99C027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430</a:t>
                    </a:r>
                    <a:r>
                      <a:rPr lang="pl-PL"/>
                      <a:t>.</a:t>
                    </a:r>
                    <a:r>
                      <a:rPr lang="en-US"/>
                      <a:t>887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A54-4B4F-A2E9-06A6F99C027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11</a:t>
                    </a:r>
                    <a:r>
                      <a:rPr lang="pl-PL"/>
                      <a:t>.</a:t>
                    </a:r>
                    <a:r>
                      <a:rPr lang="en-US"/>
                      <a:t>743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CA54-4B4F-A2E9-06A6F99C027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45</a:t>
                    </a:r>
                    <a:r>
                      <a:rPr lang="pl-PL"/>
                      <a:t>.</a:t>
                    </a:r>
                    <a:r>
                      <a:rPr lang="en-US"/>
                      <a:t>361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CA54-4B4F-A2E9-06A6F99C0274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  <a:r>
                      <a:rPr lang="pl-PL"/>
                      <a:t>.</a:t>
                    </a:r>
                    <a:r>
                      <a:rPr lang="en-US"/>
                      <a:t>328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CA54-4B4F-A2E9-06A6F99C0274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17</a:t>
                    </a:r>
                    <a:r>
                      <a:rPr lang="pl-PL"/>
                      <a:t>.</a:t>
                    </a:r>
                    <a:r>
                      <a:rPr lang="en-US"/>
                      <a:t>703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CA54-4B4F-A2E9-06A6F99C02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Arkusz1!$A$2:$A$7</c:f>
              <c:strCache>
                <c:ptCount val="6"/>
                <c:pt idx="0">
                  <c:v>zasiłek celowy i okresowy</c:v>
                </c:pt>
                <c:pt idx="1">
                  <c:v>ośrodek pomocy społecznej</c:v>
                </c:pt>
                <c:pt idx="2">
                  <c:v>pomoc w zakresie dożywiania</c:v>
                </c:pt>
                <c:pt idx="3">
                  <c:v>rodziny zastępcze</c:v>
                </c:pt>
                <c:pt idx="4">
                  <c:v>pomoc materialna dla uczniów o charakterze socjalnym</c:v>
                </c:pt>
                <c:pt idx="5">
                  <c:v>usługi opiekuńcze i specjalistyczne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6183</c:v>
                </c:pt>
                <c:pt idx="1">
                  <c:v>430887</c:v>
                </c:pt>
                <c:pt idx="2">
                  <c:v>11743</c:v>
                </c:pt>
                <c:pt idx="3">
                  <c:v>45361</c:v>
                </c:pt>
                <c:pt idx="4">
                  <c:v>1328</c:v>
                </c:pt>
                <c:pt idx="5">
                  <c:v>17703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A54-4B4F-A2E9-06A6F99C02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637238589481248E-2"/>
          <c:y val="7.7563048977744173E-2"/>
          <c:w val="0.82786770663879272"/>
          <c:h val="0.46064246657855867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15</a:t>
                    </a:r>
                    <a:r>
                      <a:rPr lang="pl-PL"/>
                      <a:t>.</a:t>
                    </a:r>
                    <a:r>
                      <a:rPr lang="en-US"/>
                      <a:t>615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1CB-46AD-85A1-CE5B4E88A5C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394</a:t>
                    </a:r>
                    <a:r>
                      <a:rPr lang="pl-PL"/>
                      <a:t>.</a:t>
                    </a:r>
                    <a:r>
                      <a:rPr lang="en-US"/>
                      <a:t>409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1CB-46AD-85A1-CE5B4E88A5C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7</a:t>
                    </a:r>
                    <a:r>
                      <a:rPr lang="pl-PL"/>
                      <a:t>.</a:t>
                    </a:r>
                    <a:r>
                      <a:rPr lang="en-US"/>
                      <a:t>851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D1CB-46AD-85A1-CE5B4E88A5C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38</a:t>
                    </a:r>
                    <a:r>
                      <a:rPr lang="pl-PL"/>
                      <a:t>.</a:t>
                    </a:r>
                    <a:r>
                      <a:rPr lang="en-US"/>
                      <a:t>257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1CB-46AD-85A1-CE5B4E88A5C4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2</a:t>
                    </a:r>
                    <a:r>
                      <a:rPr lang="pl-PL"/>
                      <a:t>.</a:t>
                    </a:r>
                    <a:r>
                      <a:rPr lang="en-US"/>
                      <a:t>437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D1CB-46AD-85A1-CE5B4E88A5C4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5</a:t>
                    </a:r>
                    <a:r>
                      <a:rPr lang="pl-PL"/>
                      <a:t>.</a:t>
                    </a:r>
                    <a:r>
                      <a:rPr lang="en-US"/>
                      <a:t>395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D1CB-46AD-85A1-CE5B4E88A5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Arkusz1!$A$2:$A$8</c:f>
              <c:strCache>
                <c:ptCount val="7"/>
                <c:pt idx="0">
                  <c:v>zasiłek celowy i okresowy</c:v>
                </c:pt>
                <c:pt idx="1">
                  <c:v>ośrodek pomocy społecznej</c:v>
                </c:pt>
                <c:pt idx="2">
                  <c:v>pomoc w zakresie dożywiana</c:v>
                </c:pt>
                <c:pt idx="3">
                  <c:v>rodziny zastępcze</c:v>
                </c:pt>
                <c:pt idx="4">
                  <c:v>pomoc materialna dla uczniów o charakterze socjalnym</c:v>
                </c:pt>
                <c:pt idx="5">
                  <c:v>usługi opiekuńcze i specjalistyczne</c:v>
                </c:pt>
                <c:pt idx="6">
                  <c:v>dodatek mieszkaniowy</c:v>
                </c:pt>
              </c:strCache>
            </c:strRef>
          </c:cat>
          <c:val>
            <c:numRef>
              <c:f>Arkusz1!$B$2:$B$8</c:f>
              <c:numCache>
                <c:formatCode>General</c:formatCode>
                <c:ptCount val="7"/>
                <c:pt idx="0">
                  <c:v>15615</c:v>
                </c:pt>
                <c:pt idx="1">
                  <c:v>394409</c:v>
                </c:pt>
                <c:pt idx="2">
                  <c:v>7851</c:v>
                </c:pt>
                <c:pt idx="3">
                  <c:v>38257</c:v>
                </c:pt>
                <c:pt idx="4">
                  <c:v>2437</c:v>
                </c:pt>
                <c:pt idx="5">
                  <c:v>292</c:v>
                </c:pt>
                <c:pt idx="6">
                  <c:v>5395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1CB-46AD-85A1-CE5B4E88A5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rok 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635889793340316E-3"/>
                  <c:y val="-2.18664557254694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3DE-42F3-AF56-4CE36AC243F2}"/>
                </c:ext>
              </c:extLst>
            </c:dLbl>
            <c:dLbl>
              <c:idx val="1"/>
              <c:layout>
                <c:manualLayout>
                  <c:x val="3.0905931955602052E-3"/>
                  <c:y val="-1.56188969467639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3DE-42F3-AF56-4CE36AC243F2}"/>
                </c:ext>
              </c:extLst>
            </c:dLbl>
            <c:dLbl>
              <c:idx val="2"/>
              <c:layout>
                <c:manualLayout>
                  <c:x val="3.0905931955602052E-3"/>
                  <c:y val="-1.87426763361167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3DE-42F3-AF56-4CE36AC243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>
                    <a:latin typeface="Calibri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bezrobotni ogółem</c:v>
                </c:pt>
                <c:pt idx="1">
                  <c:v>bezrobotni długotrwale</c:v>
                </c:pt>
                <c:pt idx="2">
                  <c:v>bezrobotni z prawem do zasiłku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58</c:v>
                </c:pt>
                <c:pt idx="1">
                  <c:v>34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3DE-42F3-AF56-4CE36AC243F2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rok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817076184460688E-2"/>
                  <c:y val="-1.87426763361167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3DE-42F3-AF56-4CE36AC243F2}"/>
                </c:ext>
              </c:extLst>
            </c:dLbl>
            <c:dLbl>
              <c:idx val="1"/>
              <c:layout>
                <c:manualLayout>
                  <c:x val="9.2716579097831507E-3"/>
                  <c:y val="-2.18664557254694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3DE-42F3-AF56-4CE36AC243F2}"/>
                </c:ext>
              </c:extLst>
            </c:dLbl>
            <c:dLbl>
              <c:idx val="2"/>
              <c:layout>
                <c:manualLayout>
                  <c:x val="9.2717795866806146E-3"/>
                  <c:y val="-2.4990235114822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3DE-42F3-AF56-4CE36AC243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>
                    <a:latin typeface="Calibri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bezrobotni ogółem</c:v>
                </c:pt>
                <c:pt idx="1">
                  <c:v>bezrobotni długotrwale</c:v>
                </c:pt>
                <c:pt idx="2">
                  <c:v>bezrobotni z prawem do zasiłku</c:v>
                </c:pt>
              </c:strCache>
            </c:strRef>
          </c:cat>
          <c:val>
            <c:numRef>
              <c:f>Arkusz1!$C$2:$C$4</c:f>
              <c:numCache>
                <c:formatCode>General</c:formatCode>
                <c:ptCount val="3"/>
                <c:pt idx="0">
                  <c:v>72</c:v>
                </c:pt>
                <c:pt idx="1">
                  <c:v>39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3DE-42F3-AF56-4CE36AC243F2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rok 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98262575581118E-2"/>
                  <c:y val="-1.2495117557411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3DE-42F3-AF56-4CE36AC243F2}"/>
                </c:ext>
              </c:extLst>
            </c:dLbl>
            <c:dLbl>
              <c:idx val="1"/>
              <c:layout>
                <c:manualLayout>
                  <c:x val="1.5452965977801018E-2"/>
                  <c:y val="-6.24755877870556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3DE-42F3-AF56-4CE36AC243F2}"/>
                </c:ext>
              </c:extLst>
            </c:dLbl>
            <c:dLbl>
              <c:idx val="2"/>
              <c:layout>
                <c:manualLayout>
                  <c:x val="1.5452965977801018E-2"/>
                  <c:y val="-9.37133816805834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3DE-42F3-AF56-4CE36AC243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>
                    <a:latin typeface="Calibri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bezrobotni ogółem</c:v>
                </c:pt>
                <c:pt idx="1">
                  <c:v>bezrobotni długotrwale</c:v>
                </c:pt>
                <c:pt idx="2">
                  <c:v>bezrobotni z prawem do zasiłku</c:v>
                </c:pt>
              </c:strCache>
            </c:strRef>
          </c:cat>
          <c:val>
            <c:numRef>
              <c:f>Arkusz1!$D$2:$D$4</c:f>
              <c:numCache>
                <c:formatCode>General</c:formatCode>
                <c:ptCount val="3"/>
                <c:pt idx="0">
                  <c:v>59</c:v>
                </c:pt>
                <c:pt idx="1">
                  <c:v>39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3DE-42F3-AF56-4CE36AC243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1870848"/>
        <c:axId val="171966848"/>
        <c:axId val="0"/>
      </c:bar3DChart>
      <c:catAx>
        <c:axId val="1718708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71966848"/>
        <c:crosses val="autoZero"/>
        <c:auto val="1"/>
        <c:lblAlgn val="ctr"/>
        <c:lblOffset val="100"/>
        <c:noMultiLvlLbl val="0"/>
      </c:catAx>
      <c:valAx>
        <c:axId val="171966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7187084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sz="1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Rok</a:t>
            </a:r>
            <a:r>
              <a:rPr lang="pl-PL" sz="1800" baseline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2022 – 2.187.140 zł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2</a:t>
                    </a:r>
                    <a:r>
                      <a:rPr lang="pl-PL" dirty="0"/>
                      <a:t>2.19</a:t>
                    </a:r>
                    <a:r>
                      <a:rPr lang="en-US" dirty="0"/>
                      <a:t>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764-4725-8C00-C0E748FA026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  <a:r>
                      <a:rPr lang="pl-PL"/>
                      <a:t>.</a:t>
                    </a:r>
                    <a:r>
                      <a:rPr lang="en-US"/>
                      <a:t>979</a:t>
                    </a:r>
                    <a:r>
                      <a:rPr lang="pl-PL"/>
                      <a:t>.</a:t>
                    </a:r>
                    <a:r>
                      <a:rPr lang="en-US"/>
                      <a:t>820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764-4725-8C00-C0E748FA026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185</a:t>
                    </a:r>
                    <a:r>
                      <a:rPr lang="pl-PL"/>
                      <a:t>.</a:t>
                    </a:r>
                    <a:r>
                      <a:rPr lang="en-US"/>
                      <a:t>130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F764-4725-8C00-C0E748FA02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Arkusz1!$A$2:$A$4</c:f>
              <c:strCache>
                <c:ptCount val="3"/>
                <c:pt idx="0">
                  <c:v>świadczenia z Funduszu Pomocy (jednorazowe świadczenie pieniężne dla obywatela Ukrainy i posiłek w szkole dla uczniów w Ukrainy)</c:v>
                </c:pt>
                <c:pt idx="1">
                  <c:v>dodatki węglowe</c:v>
                </c:pt>
                <c:pt idx="2">
                  <c:v>dodatki dla gospodarstw domowych z tytułu wykorzystywania niektórych źródeł ciepła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22190</c:v>
                </c:pt>
                <c:pt idx="1">
                  <c:v>1979820</c:v>
                </c:pt>
                <c:pt idx="2">
                  <c:v>185130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764-4725-8C00-C0E748FA02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rok 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1.8742676336116704E-2"/>
                </c:manualLayout>
              </c:layout>
              <c:tx>
                <c:rich>
                  <a:bodyPr/>
                  <a:lstStyle/>
                  <a:p>
                    <a:r>
                      <a:rPr lang="en-US" sz="1050" dirty="0"/>
                      <a:t>1</a:t>
                    </a:r>
                    <a:r>
                      <a:rPr lang="en-US" dirty="0"/>
                      <a:t>7</a:t>
                    </a:r>
                    <a:r>
                      <a:rPr lang="pl-PL" dirty="0"/>
                      <a:t>.</a:t>
                    </a:r>
                    <a:r>
                      <a:rPr lang="en-US" dirty="0"/>
                      <a:t>000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331-455A-8C26-96821C57CAA3}"/>
                </c:ext>
              </c:extLst>
            </c:dLbl>
            <c:dLbl>
              <c:idx val="1"/>
              <c:layout>
                <c:manualLayout>
                  <c:x val="4.6358897933403108E-3"/>
                  <c:y val="6.2475587787055673E-3"/>
                </c:manualLayout>
              </c:layout>
              <c:tx>
                <c:rich>
                  <a:bodyPr/>
                  <a:lstStyle/>
                  <a:p>
                    <a:r>
                      <a:rPr lang="en-US" sz="1050" dirty="0"/>
                      <a:t>4</a:t>
                    </a:r>
                    <a:r>
                      <a:rPr lang="en-US" dirty="0"/>
                      <a:t>4</a:t>
                    </a:r>
                    <a:r>
                      <a:rPr lang="pl-PL" dirty="0"/>
                      <a:t>.</a:t>
                    </a:r>
                    <a:r>
                      <a:rPr lang="en-US" dirty="0"/>
                      <a:t>396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4331-455A-8C26-96821C57CAA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050"/>
                      <a:t>1</a:t>
                    </a:r>
                    <a:r>
                      <a:rPr lang="en-US"/>
                      <a:t>9</a:t>
                    </a:r>
                    <a:r>
                      <a:rPr lang="pl-PL"/>
                      <a:t>.</a:t>
                    </a:r>
                    <a:r>
                      <a:rPr lang="en-US"/>
                      <a:t>641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4331-455A-8C26-96821C57CAA3}"/>
                </c:ext>
              </c:extLst>
            </c:dLbl>
            <c:dLbl>
              <c:idx val="3"/>
              <c:layout>
                <c:manualLayout>
                  <c:x val="0"/>
                  <c:y val="6.2475587787055673E-3"/>
                </c:manualLayout>
              </c:layout>
              <c:tx>
                <c:rich>
                  <a:bodyPr/>
                  <a:lstStyle/>
                  <a:p>
                    <a:r>
                      <a:rPr lang="en-US" sz="1050" dirty="0"/>
                      <a:t>1</a:t>
                    </a:r>
                    <a:r>
                      <a:rPr lang="en-US" dirty="0"/>
                      <a:t>41</a:t>
                    </a:r>
                    <a:r>
                      <a:rPr lang="pl-PL" dirty="0"/>
                      <a:t>.</a:t>
                    </a:r>
                    <a:r>
                      <a:rPr lang="en-US" dirty="0"/>
                      <a:t>960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4331-455A-8C26-96821C57CAA3}"/>
                </c:ext>
              </c:extLst>
            </c:dLbl>
            <c:dLbl>
              <c:idx val="4"/>
              <c:layout>
                <c:manualLayout>
                  <c:x val="-1.5454182746775665E-3"/>
                  <c:y val="6.2475587787055673E-3"/>
                </c:manualLayout>
              </c:layout>
              <c:tx>
                <c:rich>
                  <a:bodyPr/>
                  <a:lstStyle/>
                  <a:p>
                    <a:r>
                      <a:rPr lang="en-US" sz="1050" dirty="0"/>
                      <a:t>2</a:t>
                    </a:r>
                    <a:r>
                      <a:rPr lang="en-US" dirty="0"/>
                      <a:t>07</a:t>
                    </a:r>
                    <a:r>
                      <a:rPr lang="pl-PL" dirty="0"/>
                      <a:t>.</a:t>
                    </a:r>
                    <a:r>
                      <a:rPr lang="en-US" dirty="0"/>
                      <a:t>405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4331-455A-8C26-96821C57CAA3}"/>
                </c:ext>
              </c:extLst>
            </c:dLbl>
            <c:dLbl>
              <c:idx val="5"/>
              <c:layout>
                <c:manualLayout>
                  <c:x val="-3.0905931955602052E-3"/>
                  <c:y val="1.8742676336116704E-2"/>
                </c:manualLayout>
              </c:layout>
              <c:tx>
                <c:rich>
                  <a:bodyPr/>
                  <a:lstStyle/>
                  <a:p>
                    <a:r>
                      <a:rPr lang="en-US" sz="1050"/>
                      <a:t>1</a:t>
                    </a:r>
                    <a:r>
                      <a:rPr lang="pl-PL"/>
                      <a:t>.</a:t>
                    </a:r>
                    <a:r>
                      <a:rPr lang="en-US"/>
                      <a:t>105</a:t>
                    </a:r>
                    <a:r>
                      <a:rPr lang="pl-PL"/>
                      <a:t>.</a:t>
                    </a:r>
                    <a:r>
                      <a:rPr lang="en-US"/>
                      <a:t>355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4331-455A-8C26-96821C57CA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Arkusz1!$A$2:$A$7</c:f>
              <c:strCache>
                <c:ptCount val="6"/>
                <c:pt idx="0">
                  <c:v>jednorazowe zapomogi z tytułu urodzenia się dziecka</c:v>
                </c:pt>
                <c:pt idx="1">
                  <c:v>świadczenia rodzicielskie</c:v>
                </c:pt>
                <c:pt idx="2">
                  <c:v>zasiłki rodzinne z dodatkami na podst. art.. 5 ust. 3 ustawy o świadczeniach rodzinnych "złotówka za złotówkę"</c:v>
                </c:pt>
                <c:pt idx="3">
                  <c:v>dodatki do zasiłku rodzinnego</c:v>
                </c:pt>
                <c:pt idx="4">
                  <c:v>zasiłki rodzinne</c:v>
                </c:pt>
                <c:pt idx="5">
                  <c:v>świadczenia wychowawcze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17000</c:v>
                </c:pt>
                <c:pt idx="1">
                  <c:v>44396</c:v>
                </c:pt>
                <c:pt idx="2">
                  <c:v>19641</c:v>
                </c:pt>
                <c:pt idx="3">
                  <c:v>141960</c:v>
                </c:pt>
                <c:pt idx="4">
                  <c:v>207405</c:v>
                </c:pt>
                <c:pt idx="5">
                  <c:v>1105355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331-455A-8C26-96821C57CAA3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rok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167689746300037E-7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050" dirty="0"/>
                      <a:t>1</a:t>
                    </a:r>
                    <a:r>
                      <a:rPr lang="en-US" dirty="0"/>
                      <a:t>9</a:t>
                    </a:r>
                    <a:r>
                      <a:rPr lang="pl-PL" dirty="0"/>
                      <a:t>.</a:t>
                    </a:r>
                    <a:r>
                      <a:rPr lang="en-US" dirty="0"/>
                      <a:t>000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4331-455A-8C26-96821C57CAA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050"/>
                      <a:t>7</a:t>
                    </a:r>
                    <a:r>
                      <a:rPr lang="en-US"/>
                      <a:t>5</a:t>
                    </a:r>
                    <a:r>
                      <a:rPr lang="pl-PL"/>
                      <a:t>.</a:t>
                    </a:r>
                    <a:r>
                      <a:rPr lang="en-US"/>
                      <a:t>060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4331-455A-8C26-96821C57CAA3}"/>
                </c:ext>
              </c:extLst>
            </c:dLbl>
            <c:dLbl>
              <c:idx val="2"/>
              <c:layout>
                <c:manualLayout>
                  <c:x val="1.545296597780159E-3"/>
                  <c:y val="-3.1237793893527845E-3"/>
                </c:manualLayout>
              </c:layout>
              <c:tx>
                <c:rich>
                  <a:bodyPr/>
                  <a:lstStyle/>
                  <a:p>
                    <a:r>
                      <a:rPr lang="en-US" sz="1050" dirty="0"/>
                      <a:t>9</a:t>
                    </a:r>
                    <a:r>
                      <a:rPr lang="pl-PL" dirty="0"/>
                      <a:t>.</a:t>
                    </a:r>
                    <a:r>
                      <a:rPr lang="en-US" dirty="0"/>
                      <a:t>627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4331-455A-8C26-96821C57CAA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050"/>
                      <a:t>1</a:t>
                    </a:r>
                    <a:r>
                      <a:rPr lang="en-US"/>
                      <a:t>73</a:t>
                    </a:r>
                    <a:r>
                      <a:rPr lang="pl-PL"/>
                      <a:t>.</a:t>
                    </a:r>
                    <a:r>
                      <a:rPr lang="en-US"/>
                      <a:t>618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4331-455A-8C26-96821C57CAA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050"/>
                      <a:t>2</a:t>
                    </a:r>
                    <a:r>
                      <a:rPr lang="en-US"/>
                      <a:t>51</a:t>
                    </a:r>
                    <a:r>
                      <a:rPr lang="pl-PL"/>
                      <a:t>.</a:t>
                    </a:r>
                    <a:r>
                      <a:rPr lang="en-US"/>
                      <a:t>752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4331-455A-8C26-96821C57CAA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1050"/>
                      <a:t>2</a:t>
                    </a:r>
                    <a:r>
                      <a:rPr lang="pl-PL"/>
                      <a:t>.</a:t>
                    </a:r>
                    <a:r>
                      <a:rPr lang="en-US"/>
                      <a:t>738</a:t>
                    </a:r>
                    <a:r>
                      <a:rPr lang="pl-PL"/>
                      <a:t>.</a:t>
                    </a:r>
                    <a:r>
                      <a:rPr lang="en-US"/>
                      <a:t>171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4331-455A-8C26-96821C57CA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Arkusz1!$A$2:$A$7</c:f>
              <c:strCache>
                <c:ptCount val="6"/>
                <c:pt idx="0">
                  <c:v>jednorazowe zapomogi z tytułu urodzenia się dziecka</c:v>
                </c:pt>
                <c:pt idx="1">
                  <c:v>świadczenia rodzicielskie</c:v>
                </c:pt>
                <c:pt idx="2">
                  <c:v>zasiłki rodzinne z dodatkami na podst. art.. 5 ust. 3 ustawy o świadczeniach rodzinnych "złotówka za złotówkę"</c:v>
                </c:pt>
                <c:pt idx="3">
                  <c:v>dodatki do zasiłku rodzinnego</c:v>
                </c:pt>
                <c:pt idx="4">
                  <c:v>zasiłki rodzinne</c:v>
                </c:pt>
                <c:pt idx="5">
                  <c:v>świadczenia wychowawcze</c:v>
                </c:pt>
              </c:strCache>
            </c:strRef>
          </c:cat>
          <c:val>
            <c:numRef>
              <c:f>Arkusz1!$C$2:$C$7</c:f>
              <c:numCache>
                <c:formatCode>General</c:formatCode>
                <c:ptCount val="6"/>
                <c:pt idx="0">
                  <c:v>19000</c:v>
                </c:pt>
                <c:pt idx="1">
                  <c:v>75060</c:v>
                </c:pt>
                <c:pt idx="2">
                  <c:v>9627</c:v>
                </c:pt>
                <c:pt idx="3">
                  <c:v>173618</c:v>
                </c:pt>
                <c:pt idx="4">
                  <c:v>251752</c:v>
                </c:pt>
                <c:pt idx="5">
                  <c:v>2738171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331-455A-8C26-96821C57CAA3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rok 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167689746300037E-7"/>
                  <c:y val="-6.2475587787055673E-3"/>
                </c:manualLayout>
              </c:layout>
              <c:tx>
                <c:rich>
                  <a:bodyPr/>
                  <a:lstStyle/>
                  <a:p>
                    <a:r>
                      <a:rPr lang="en-US" sz="1050" dirty="0"/>
                      <a:t>2</a:t>
                    </a:r>
                    <a:r>
                      <a:rPr lang="en-US" dirty="0"/>
                      <a:t>4</a:t>
                    </a:r>
                    <a:r>
                      <a:rPr lang="pl-PL" dirty="0"/>
                      <a:t>.</a:t>
                    </a:r>
                    <a:r>
                      <a:rPr lang="en-US" dirty="0"/>
                      <a:t>000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4331-455A-8C26-96821C57CAA3}"/>
                </c:ext>
              </c:extLst>
            </c:dLbl>
            <c:dLbl>
              <c:idx val="1"/>
              <c:layout>
                <c:manualLayout>
                  <c:x val="-6.1811863911203531E-3"/>
                  <c:y val="-6.2475587787055673E-3"/>
                </c:manualLayout>
              </c:layout>
              <c:tx>
                <c:rich>
                  <a:bodyPr/>
                  <a:lstStyle/>
                  <a:p>
                    <a:r>
                      <a:rPr lang="en-US" sz="1050" dirty="0"/>
                      <a:t>6</a:t>
                    </a:r>
                    <a:r>
                      <a:rPr lang="en-US" dirty="0"/>
                      <a:t>5</a:t>
                    </a:r>
                    <a:r>
                      <a:rPr lang="pl-PL" dirty="0"/>
                      <a:t>.</a:t>
                    </a:r>
                    <a:r>
                      <a:rPr lang="en-US" dirty="0"/>
                      <a:t>757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4331-455A-8C26-96821C57CAA3}"/>
                </c:ext>
              </c:extLst>
            </c:dLbl>
            <c:dLbl>
              <c:idx val="2"/>
              <c:layout>
                <c:manualLayout>
                  <c:x val="0"/>
                  <c:y val="-2.1866455725469434E-2"/>
                </c:manualLayout>
              </c:layout>
              <c:tx>
                <c:rich>
                  <a:bodyPr/>
                  <a:lstStyle/>
                  <a:p>
                    <a:r>
                      <a:rPr lang="en-US" sz="1050" dirty="0"/>
                      <a:t>1</a:t>
                    </a:r>
                    <a:r>
                      <a:rPr lang="en-US" dirty="0"/>
                      <a:t>9</a:t>
                    </a:r>
                    <a:r>
                      <a:rPr lang="pl-PL" dirty="0"/>
                      <a:t>.</a:t>
                    </a:r>
                    <a:r>
                      <a:rPr lang="en-US" dirty="0"/>
                      <a:t>931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4331-455A-8C26-96821C57CAA3}"/>
                </c:ext>
              </c:extLst>
            </c:dLbl>
            <c:dLbl>
              <c:idx val="3"/>
              <c:layout>
                <c:manualLayout>
                  <c:x val="1.54517492088264E-3"/>
                  <c:y val="-6.2475587787055673E-3"/>
                </c:manualLayout>
              </c:layout>
              <c:tx>
                <c:rich>
                  <a:bodyPr/>
                  <a:lstStyle/>
                  <a:p>
                    <a:r>
                      <a:rPr lang="en-US" sz="1050" dirty="0"/>
                      <a:t>1</a:t>
                    </a:r>
                    <a:r>
                      <a:rPr lang="en-US" dirty="0"/>
                      <a:t>78</a:t>
                    </a:r>
                    <a:r>
                      <a:rPr lang="pl-PL" dirty="0"/>
                      <a:t>.</a:t>
                    </a:r>
                    <a:r>
                      <a:rPr lang="en-US" dirty="0"/>
                      <a:t>388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4331-455A-8C26-96821C57CAA3}"/>
                </c:ext>
              </c:extLst>
            </c:dLbl>
            <c:dLbl>
              <c:idx val="4"/>
              <c:layout>
                <c:manualLayout>
                  <c:x val="-3.0905931955602052E-3"/>
                  <c:y val="-2.1866455725469486E-2"/>
                </c:manualLayout>
              </c:layout>
              <c:tx>
                <c:rich>
                  <a:bodyPr/>
                  <a:lstStyle/>
                  <a:p>
                    <a:r>
                      <a:rPr lang="en-US" sz="1050" dirty="0"/>
                      <a:t>2</a:t>
                    </a:r>
                    <a:r>
                      <a:rPr lang="en-US" dirty="0"/>
                      <a:t>84</a:t>
                    </a:r>
                    <a:r>
                      <a:rPr lang="pl-PL" dirty="0"/>
                      <a:t>.</a:t>
                    </a:r>
                    <a:r>
                      <a:rPr lang="en-US" dirty="0"/>
                      <a:t>912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2-4331-455A-8C26-96821C57CAA3}"/>
                </c:ext>
              </c:extLst>
            </c:dLbl>
            <c:dLbl>
              <c:idx val="5"/>
              <c:layout>
                <c:manualLayout>
                  <c:x val="-1.5452965977801024E-3"/>
                  <c:y val="-2.1866455725469486E-2"/>
                </c:manualLayout>
              </c:layout>
              <c:tx>
                <c:rich>
                  <a:bodyPr/>
                  <a:lstStyle/>
                  <a:p>
                    <a:r>
                      <a:rPr lang="en-US" sz="1050" dirty="0"/>
                      <a:t>2</a:t>
                    </a:r>
                    <a:r>
                      <a:rPr lang="pl-PL" dirty="0"/>
                      <a:t>.</a:t>
                    </a:r>
                    <a:r>
                      <a:rPr lang="en-US" dirty="0"/>
                      <a:t>734</a:t>
                    </a:r>
                    <a:r>
                      <a:rPr lang="pl-PL" dirty="0"/>
                      <a:t>.</a:t>
                    </a:r>
                    <a:r>
                      <a:rPr lang="en-US" dirty="0"/>
                      <a:t>686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4331-455A-8C26-96821C57CA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Arkusz1!$A$2:$A$7</c:f>
              <c:strCache>
                <c:ptCount val="6"/>
                <c:pt idx="0">
                  <c:v>jednorazowe zapomogi z tytułu urodzenia się dziecka</c:v>
                </c:pt>
                <c:pt idx="1">
                  <c:v>świadczenia rodzicielskie</c:v>
                </c:pt>
                <c:pt idx="2">
                  <c:v>zasiłki rodzinne z dodatkami na podst. art.. 5 ust. 3 ustawy o świadczeniach rodzinnych "złotówka za złotówkę"</c:v>
                </c:pt>
                <c:pt idx="3">
                  <c:v>dodatki do zasiłku rodzinnego</c:v>
                </c:pt>
                <c:pt idx="4">
                  <c:v>zasiłki rodzinne</c:v>
                </c:pt>
                <c:pt idx="5">
                  <c:v>świadczenia wychowawcze</c:v>
                </c:pt>
              </c:strCache>
            </c:strRef>
          </c:cat>
          <c:val>
            <c:numRef>
              <c:f>Arkusz1!$D$2:$D$7</c:f>
              <c:numCache>
                <c:formatCode>General</c:formatCode>
                <c:ptCount val="6"/>
                <c:pt idx="0">
                  <c:v>24000</c:v>
                </c:pt>
                <c:pt idx="1">
                  <c:v>65757</c:v>
                </c:pt>
                <c:pt idx="2">
                  <c:v>19931</c:v>
                </c:pt>
                <c:pt idx="3">
                  <c:v>178388</c:v>
                </c:pt>
                <c:pt idx="4">
                  <c:v>284912</c:v>
                </c:pt>
                <c:pt idx="5">
                  <c:v>2734686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4331-455A-8C26-96821C57CA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4049664"/>
        <c:axId val="164051200"/>
        <c:axId val="0"/>
      </c:bar3DChart>
      <c:catAx>
        <c:axId val="16404966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164051200"/>
        <c:crosses val="autoZero"/>
        <c:auto val="1"/>
        <c:lblAlgn val="ctr"/>
        <c:lblOffset val="100"/>
        <c:noMultiLvlLbl val="0"/>
      </c:catAx>
      <c:valAx>
        <c:axId val="16405120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16404966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>
              <a:latin typeface="Times New Roman" pitchFamily="18" charset="0"/>
              <a:cs typeface="Times New Roman" pitchFamily="18" charset="0"/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rok 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581089829476701E-2"/>
                  <c:y val="9.0497737556562204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90</a:t>
                    </a:r>
                    <a:r>
                      <a:rPr lang="pl-PL" dirty="0"/>
                      <a:t>.</a:t>
                    </a:r>
                    <a:r>
                      <a:rPr lang="en-US" dirty="0"/>
                      <a:t>434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EC3-49AE-93A2-B89172AA64A7}"/>
                </c:ext>
              </c:extLst>
            </c:dLbl>
            <c:dLbl>
              <c:idx val="1"/>
              <c:layout>
                <c:manualLayout>
                  <c:x val="1.258108982947670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</a:t>
                    </a:r>
                    <a:r>
                      <a:rPr lang="pl-PL" dirty="0"/>
                      <a:t>.</a:t>
                    </a:r>
                    <a:r>
                      <a:rPr lang="en-US" dirty="0"/>
                      <a:t>340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EC3-49AE-93A2-B89172AA64A7}"/>
                </c:ext>
              </c:extLst>
            </c:dLbl>
            <c:dLbl>
              <c:idx val="2"/>
              <c:layout>
                <c:manualLayout>
                  <c:x val="6.2904210851141684E-3"/>
                  <c:y val="3.016591251885374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571</a:t>
                    </a:r>
                    <a:r>
                      <a:rPr lang="pl-PL" dirty="0"/>
                      <a:t>.</a:t>
                    </a:r>
                    <a:r>
                      <a:rPr lang="en-US" dirty="0"/>
                      <a:t>701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9EC3-49AE-93A2-B89172AA64A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145</a:t>
                    </a:r>
                    <a:r>
                      <a:rPr lang="pl-PL"/>
                      <a:t>.</a:t>
                    </a:r>
                    <a:r>
                      <a:rPr lang="en-US"/>
                      <a:t>476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9EC3-49AE-93A2-B89172AA64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składki na ubezpieczenia emerytalne i rentowe od świadczeń pielęgnacyjnych i specjalnych zasiłków opiekuńczych</c:v>
                </c:pt>
                <c:pt idx="1">
                  <c:v>specjalne zasiłki opiekuńcze</c:v>
                </c:pt>
                <c:pt idx="2">
                  <c:v>świadczenia pielęgnacyjne</c:v>
                </c:pt>
                <c:pt idx="3">
                  <c:v>zasiłki pielęgnacyjne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90434</c:v>
                </c:pt>
                <c:pt idx="1">
                  <c:v>4340</c:v>
                </c:pt>
                <c:pt idx="2">
                  <c:v>571701</c:v>
                </c:pt>
                <c:pt idx="3">
                  <c:v>145476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EC3-49AE-93A2-B89172AA64A7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rok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9.0497737556561059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60</a:t>
                    </a:r>
                    <a:r>
                      <a:rPr lang="pl-PL" dirty="0"/>
                      <a:t>.</a:t>
                    </a:r>
                    <a:r>
                      <a:rPr lang="en-US" dirty="0"/>
                      <a:t>049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9EC3-49AE-93A2-B89172AA64A7}"/>
                </c:ext>
              </c:extLst>
            </c:dLbl>
            <c:dLbl>
              <c:idx val="1"/>
              <c:layout>
                <c:manualLayout>
                  <c:x val="7.8631811434228833E-3"/>
                  <c:y val="-3.016591251885374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34</a:t>
                    </a:r>
                    <a:r>
                      <a:rPr lang="pl-PL" dirty="0"/>
                      <a:t>.</a:t>
                    </a:r>
                    <a:r>
                      <a:rPr lang="en-US" dirty="0"/>
                      <a:t>880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9EC3-49AE-93A2-B89172AA64A7}"/>
                </c:ext>
              </c:extLst>
            </c:dLbl>
            <c:dLbl>
              <c:idx val="2"/>
              <c:layout>
                <c:manualLayout>
                  <c:x val="1.1008453600792122E-2"/>
                  <c:y val="-1.809954751131222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389</a:t>
                    </a:r>
                    <a:r>
                      <a:rPr lang="pl-PL" dirty="0"/>
                      <a:t>.</a:t>
                    </a:r>
                    <a:r>
                      <a:rPr lang="en-US" dirty="0"/>
                      <a:t>877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9EC3-49AE-93A2-B89172AA64A7}"/>
                </c:ext>
              </c:extLst>
            </c:dLbl>
            <c:dLbl>
              <c:idx val="3"/>
              <c:layout>
                <c:manualLayout>
                  <c:x val="7.8631811434229423E-3"/>
                  <c:y val="-1.206636500754147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160</a:t>
                    </a:r>
                    <a:r>
                      <a:rPr lang="pl-PL" dirty="0"/>
                      <a:t>.</a:t>
                    </a:r>
                    <a:r>
                      <a:rPr lang="en-US" dirty="0"/>
                      <a:t>153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9EC3-49AE-93A2-B89172AA64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składki na ubezpieczenia emerytalne i rentowe od świadczeń pielęgnacyjnych i specjalnych zasiłków opiekuńczych</c:v>
                </c:pt>
                <c:pt idx="1">
                  <c:v>specjalne zasiłki opiekuńcze</c:v>
                </c:pt>
                <c:pt idx="2">
                  <c:v>świadczenia pielęgnacyjne</c:v>
                </c:pt>
                <c:pt idx="3">
                  <c:v>zasiłki pielęgnacyjne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60049</c:v>
                </c:pt>
                <c:pt idx="1">
                  <c:v>34880</c:v>
                </c:pt>
                <c:pt idx="2">
                  <c:v>389877</c:v>
                </c:pt>
                <c:pt idx="3">
                  <c:v>160153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EC3-49AE-93A2-B89172AA64A7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rok 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8631811434228833E-3"/>
                  <c:y val="-1.206636500754147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48</a:t>
                    </a:r>
                    <a:r>
                      <a:rPr lang="pl-PL" dirty="0"/>
                      <a:t>.</a:t>
                    </a:r>
                    <a:r>
                      <a:rPr lang="en-US" dirty="0"/>
                      <a:t>946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9EC3-49AE-93A2-B89172AA64A7}"/>
                </c:ext>
              </c:extLst>
            </c:dLbl>
            <c:dLbl>
              <c:idx val="1"/>
              <c:layout>
                <c:manualLayout>
                  <c:x val="9.4358173721075262E-3"/>
                  <c:y val="-1.206636500754147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46</a:t>
                    </a:r>
                    <a:r>
                      <a:rPr lang="pl-PL" dirty="0"/>
                      <a:t>.</a:t>
                    </a:r>
                    <a:r>
                      <a:rPr lang="en-US" dirty="0"/>
                      <a:t>240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9EC3-49AE-93A2-B89172AA64A7}"/>
                </c:ext>
              </c:extLst>
            </c:dLbl>
            <c:dLbl>
              <c:idx val="2"/>
              <c:layout>
                <c:manualLayout>
                  <c:x val="4.7179086860537631E-3"/>
                  <c:y val="-2.111613876319758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336</a:t>
                    </a:r>
                    <a:r>
                      <a:rPr lang="pl-PL" dirty="0"/>
                      <a:t>.</a:t>
                    </a:r>
                    <a:r>
                      <a:rPr lang="en-US" dirty="0"/>
                      <a:t>720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9EC3-49AE-93A2-B89172AA64A7}"/>
                </c:ext>
              </c:extLst>
            </c:dLbl>
            <c:dLbl>
              <c:idx val="3"/>
              <c:layout>
                <c:manualLayout>
                  <c:x val="0"/>
                  <c:y val="-1.809954751131222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160</a:t>
                    </a:r>
                    <a:r>
                      <a:rPr lang="pl-PL" dirty="0"/>
                      <a:t>.</a:t>
                    </a:r>
                    <a:r>
                      <a:rPr lang="en-US" dirty="0"/>
                      <a:t>585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9EC3-49AE-93A2-B89172AA64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składki na ubezpieczenia emerytalne i rentowe od świadczeń pielęgnacyjnych i specjalnych zasiłków opiekuńczych</c:v>
                </c:pt>
                <c:pt idx="1">
                  <c:v>specjalne zasiłki opiekuńcze</c:v>
                </c:pt>
                <c:pt idx="2">
                  <c:v>świadczenia pielęgnacyjne</c:v>
                </c:pt>
                <c:pt idx="3">
                  <c:v>zasiłki pielęgnacyjne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48946</c:v>
                </c:pt>
                <c:pt idx="1">
                  <c:v>46240</c:v>
                </c:pt>
                <c:pt idx="2">
                  <c:v>336720</c:v>
                </c:pt>
                <c:pt idx="3">
                  <c:v>160585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EC3-49AE-93A2-B89172AA64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3988608"/>
        <c:axId val="163990144"/>
        <c:axId val="0"/>
      </c:bar3DChart>
      <c:catAx>
        <c:axId val="1639886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163990144"/>
        <c:crosses val="autoZero"/>
        <c:auto val="1"/>
        <c:lblAlgn val="ctr"/>
        <c:lblOffset val="100"/>
        <c:noMultiLvlLbl val="0"/>
      </c:catAx>
      <c:valAx>
        <c:axId val="16399014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163988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0910558853000878"/>
          <c:y val="0.52881961021840662"/>
          <c:w val="8.1458594097883863E-2"/>
          <c:h val="0.15352192966829373"/>
        </c:manualLayout>
      </c:layout>
      <c:overlay val="0"/>
      <c:txPr>
        <a:bodyPr/>
        <a:lstStyle/>
        <a:p>
          <a:pPr>
            <a:defRPr sz="1000">
              <a:latin typeface="Times New Roman" pitchFamily="18" charset="0"/>
              <a:cs typeface="Times New Roman" pitchFamily="18" charset="0"/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rok 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4724745564481638E-2"/>
                  <c:y val="-7.952285286418775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28</a:t>
                    </a:r>
                    <a:r>
                      <a:rPr lang="pl-PL" dirty="0"/>
                      <a:t>.</a:t>
                    </a:r>
                    <a:r>
                      <a:rPr lang="en-US" dirty="0"/>
                      <a:t>561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015-438D-B930-CEF06D96ED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kwota w złotych</c:v>
                </c:pt>
              </c:strCache>
            </c:strRef>
          </c:cat>
          <c:val>
            <c:numRef>
              <c:f>Arkusz1!$B$2</c:f>
              <c:numCache>
                <c:formatCode>General</c:formatCode>
                <c:ptCount val="1"/>
                <c:pt idx="0">
                  <c:v>28561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15-438D-B930-CEF06D96ED03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rok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98262575581118E-2"/>
                  <c:y val="-6.679919640591770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33</a:t>
                    </a:r>
                    <a:r>
                      <a:rPr lang="pl-PL" dirty="0"/>
                      <a:t>.</a:t>
                    </a:r>
                    <a:r>
                      <a:rPr lang="en-US" dirty="0"/>
                      <a:t>273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0015-438D-B930-CEF06D96ED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kwota w złotych</c:v>
                </c:pt>
              </c:strCache>
            </c:strRef>
          </c:cat>
          <c:val>
            <c:numRef>
              <c:f>Arkusz1!$C$2</c:f>
              <c:numCache>
                <c:formatCode>General</c:formatCode>
                <c:ptCount val="1"/>
                <c:pt idx="0">
                  <c:v>33273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015-438D-B930-CEF06D96ED03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rok 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98262575581118E-2"/>
                  <c:y val="-6.679919640591770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49</a:t>
                    </a:r>
                    <a:r>
                      <a:rPr lang="pl-PL" dirty="0"/>
                      <a:t>.</a:t>
                    </a:r>
                    <a:r>
                      <a:rPr lang="en-US" dirty="0"/>
                      <a:t>276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0015-438D-B930-CEF06D96ED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kwota w złotych</c:v>
                </c:pt>
              </c:strCache>
            </c:strRef>
          </c:cat>
          <c:val>
            <c:numRef>
              <c:f>Arkusz1!$D$2</c:f>
              <c:numCache>
                <c:formatCode>General</c:formatCode>
                <c:ptCount val="1"/>
                <c:pt idx="0">
                  <c:v>49276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015-438D-B930-CEF06D96ED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4190080"/>
        <c:axId val="164191616"/>
        <c:axId val="0"/>
      </c:bar3DChart>
      <c:catAx>
        <c:axId val="164190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164191616"/>
        <c:crosses val="autoZero"/>
        <c:auto val="1"/>
        <c:lblAlgn val="ctr"/>
        <c:lblOffset val="100"/>
        <c:noMultiLvlLbl val="0"/>
      </c:catAx>
      <c:valAx>
        <c:axId val="164191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16419008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rok 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1811863911204103E-3"/>
                  <c:y val="-7.125506072874490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38</a:t>
                    </a:r>
                    <a:r>
                      <a:rPr lang="pl-PL" dirty="0"/>
                      <a:t>.</a:t>
                    </a:r>
                    <a:r>
                      <a:rPr lang="en-US" dirty="0"/>
                      <a:t>280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12A1-4362-BD74-1496E523CB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kwota w złotych</c:v>
                </c:pt>
              </c:strCache>
            </c:strRef>
          </c:cat>
          <c:val>
            <c:numRef>
              <c:f>Arkusz1!$B$2</c:f>
              <c:numCache>
                <c:formatCode>General</c:formatCode>
                <c:ptCount val="1"/>
                <c:pt idx="0">
                  <c:v>38280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A1-4362-BD74-1496E523CB9C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rok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98262575581118E-2"/>
                  <c:y val="-8.097165991902831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63</a:t>
                    </a:r>
                    <a:r>
                      <a:rPr lang="pl-PL" dirty="0"/>
                      <a:t>.</a:t>
                    </a:r>
                    <a:r>
                      <a:rPr lang="en-US" dirty="0"/>
                      <a:t>745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12A1-4362-BD74-1496E523CB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kwota w złotych</c:v>
                </c:pt>
              </c:strCache>
            </c:strRef>
          </c:cat>
          <c:val>
            <c:numRef>
              <c:f>Arkusz1!$C$2</c:f>
              <c:numCache>
                <c:formatCode>General</c:formatCode>
                <c:ptCount val="1"/>
                <c:pt idx="0">
                  <c:v>63745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2A1-4362-BD74-1496E523CB9C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rok 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7087118346722479E-2"/>
                  <c:y val="-8.421052631578952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51</a:t>
                    </a:r>
                    <a:r>
                      <a:rPr lang="pl-PL" dirty="0"/>
                      <a:t>.</a:t>
                    </a:r>
                    <a:r>
                      <a:rPr lang="en-US" dirty="0"/>
                      <a:t>832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12A1-4362-BD74-1496E523CB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kwota w złotych</c:v>
                </c:pt>
              </c:strCache>
            </c:strRef>
          </c:cat>
          <c:val>
            <c:numRef>
              <c:f>Arkusz1!$D$2</c:f>
              <c:numCache>
                <c:formatCode>General</c:formatCode>
                <c:ptCount val="1"/>
                <c:pt idx="0">
                  <c:v>51832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2A1-4362-BD74-1496E523CB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4284672"/>
        <c:axId val="164298752"/>
        <c:axId val="0"/>
      </c:bar3DChart>
      <c:catAx>
        <c:axId val="164284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164298752"/>
        <c:crosses val="autoZero"/>
        <c:auto val="1"/>
        <c:lblAlgn val="ctr"/>
        <c:lblOffset val="100"/>
        <c:noMultiLvlLbl val="0"/>
      </c:catAx>
      <c:valAx>
        <c:axId val="164298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16428467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rok 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452965977801018E-2"/>
                  <c:y val="-3.683806600153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F41-4DAA-84F8-CD1BE1F8AB3F}"/>
                </c:ext>
              </c:extLst>
            </c:dLbl>
            <c:dLbl>
              <c:idx val="1"/>
              <c:layout>
                <c:manualLayout>
                  <c:x val="1.0817076184460719E-2"/>
                  <c:y val="-4.2977743668457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41-4DAA-84F8-CD1BE1F8AB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Arkusz1!$A$2:$A$3</c:f>
              <c:strCache>
                <c:ptCount val="2"/>
                <c:pt idx="0">
                  <c:v>Liczba rodzin</c:v>
                </c:pt>
                <c:pt idx="1">
                  <c:v>Liczba osób w rodzinach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90</c:v>
                </c:pt>
                <c:pt idx="1">
                  <c:v>236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41-4DAA-84F8-CD1BE1F8AB3F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rok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17944896670154E-2"/>
                  <c:y val="-3.3768227168073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F41-4DAA-84F8-CD1BE1F8AB3F}"/>
                </c:ext>
              </c:extLst>
            </c:dLbl>
            <c:dLbl>
              <c:idx val="1"/>
              <c:layout>
                <c:manualLayout>
                  <c:x val="1.8543559173361236E-2"/>
                  <c:y val="-3.9907904834996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F41-4DAA-84F8-CD1BE1F8AB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Arkusz1!$A$2:$A$3</c:f>
              <c:strCache>
                <c:ptCount val="2"/>
                <c:pt idx="0">
                  <c:v>Liczba rodzin</c:v>
                </c:pt>
                <c:pt idx="1">
                  <c:v>Liczba osób w rodzinach</c:v>
                </c:pt>
              </c:strCache>
            </c:strRef>
          </c:cat>
          <c:val>
            <c:numRef>
              <c:f>Arkusz1!$C$2:$C$3</c:f>
              <c:numCache>
                <c:formatCode>General</c:formatCode>
                <c:ptCount val="2"/>
                <c:pt idx="0">
                  <c:v>91</c:v>
                </c:pt>
                <c:pt idx="1">
                  <c:v>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F41-4DAA-84F8-CD1BE1F8AB3F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rok 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907669380020925E-2"/>
                  <c:y val="-2.7628549501151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F41-4DAA-84F8-CD1BE1F8AB3F}"/>
                </c:ext>
              </c:extLst>
            </c:dLbl>
            <c:dLbl>
              <c:idx val="1"/>
              <c:layout>
                <c:manualLayout>
                  <c:x val="1.6998262575581118E-2"/>
                  <c:y val="-4.60475825019186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F41-4DAA-84F8-CD1BE1F8AB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Arkusz1!$A$2:$A$3</c:f>
              <c:strCache>
                <c:ptCount val="2"/>
                <c:pt idx="0">
                  <c:v>Liczba rodzin</c:v>
                </c:pt>
                <c:pt idx="1">
                  <c:v>Liczba osób w rodzinach</c:v>
                </c:pt>
              </c:strCache>
            </c:strRef>
          </c:cat>
          <c:val>
            <c:numRef>
              <c:f>Arkusz1!$D$2:$D$3</c:f>
              <c:numCache>
                <c:formatCode>General</c:formatCode>
                <c:ptCount val="2"/>
                <c:pt idx="0">
                  <c:v>88</c:v>
                </c:pt>
                <c:pt idx="1">
                  <c:v>212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F41-4DAA-84F8-CD1BE1F8AB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4414592"/>
        <c:axId val="164416128"/>
        <c:axId val="0"/>
      </c:bar3DChart>
      <c:catAx>
        <c:axId val="1644145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164416128"/>
        <c:crosses val="autoZero"/>
        <c:auto val="1"/>
        <c:lblAlgn val="ctr"/>
        <c:lblOffset val="100"/>
        <c:noMultiLvlLbl val="0"/>
      </c:catAx>
      <c:valAx>
        <c:axId val="164416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16441459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rok 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717908686053763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239-4B2F-B346-C3D953F87626}"/>
                </c:ext>
              </c:extLst>
            </c:dLbl>
            <c:dLbl>
              <c:idx val="3"/>
              <c:layout>
                <c:manualLayout>
                  <c:x val="-9.4358173721075262E-3"/>
                  <c:y val="3.0165912518853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239-4B2F-B346-C3D953F87626}"/>
                </c:ext>
              </c:extLst>
            </c:dLbl>
            <c:dLbl>
              <c:idx val="4"/>
              <c:layout>
                <c:manualLayout>
                  <c:x val="-4.7179086860537631E-3"/>
                  <c:y val="1.20663650075414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239-4B2F-B346-C3D953F876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Arkusz1!$A$2:$A$8</c:f>
              <c:strCache>
                <c:ptCount val="7"/>
                <c:pt idx="0">
                  <c:v>ubóstwo</c:v>
                </c:pt>
                <c:pt idx="1">
                  <c:v>długotrwała lub ciężka choroba</c:v>
                </c:pt>
                <c:pt idx="2">
                  <c:v>niepełnosprawność</c:v>
                </c:pt>
                <c:pt idx="3">
                  <c:v>bezrobocie</c:v>
                </c:pt>
                <c:pt idx="4">
                  <c:v>potrzeba ochrony macierzyństwa</c:v>
                </c:pt>
                <c:pt idx="5">
                  <c:v>alkoholizm</c:v>
                </c:pt>
                <c:pt idx="6">
                  <c:v>bezradność</c:v>
                </c:pt>
              </c:strCache>
            </c:strRef>
          </c:cat>
          <c:val>
            <c:numRef>
              <c:f>Arkusz1!$B$2:$B$8</c:f>
              <c:numCache>
                <c:formatCode>General</c:formatCode>
                <c:ptCount val="7"/>
                <c:pt idx="0">
                  <c:v>38</c:v>
                </c:pt>
                <c:pt idx="1">
                  <c:v>31</c:v>
                </c:pt>
                <c:pt idx="2">
                  <c:v>26</c:v>
                </c:pt>
                <c:pt idx="3">
                  <c:v>16</c:v>
                </c:pt>
                <c:pt idx="4">
                  <c:v>14</c:v>
                </c:pt>
                <c:pt idx="5">
                  <c:v>14</c:v>
                </c:pt>
                <c:pt idx="6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239-4B2F-B346-C3D953F87626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rok 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Arkusz1!$A$2:$A$8</c:f>
              <c:strCache>
                <c:ptCount val="7"/>
                <c:pt idx="0">
                  <c:v>ubóstwo</c:v>
                </c:pt>
                <c:pt idx="1">
                  <c:v>długotrwała lub ciężka choroba</c:v>
                </c:pt>
                <c:pt idx="2">
                  <c:v>niepełnosprawność</c:v>
                </c:pt>
                <c:pt idx="3">
                  <c:v>bezrobocie</c:v>
                </c:pt>
                <c:pt idx="4">
                  <c:v>potrzeba ochrony macierzyństwa</c:v>
                </c:pt>
                <c:pt idx="5">
                  <c:v>alkoholizm</c:v>
                </c:pt>
                <c:pt idx="6">
                  <c:v>bezradność</c:v>
                </c:pt>
              </c:strCache>
            </c:strRef>
          </c:cat>
          <c:val>
            <c:numRef>
              <c:f>Arkusz1!$C$2:$C$8</c:f>
              <c:numCache>
                <c:formatCode>General</c:formatCode>
                <c:ptCount val="7"/>
                <c:pt idx="0">
                  <c:v>30</c:v>
                </c:pt>
                <c:pt idx="1">
                  <c:v>22</c:v>
                </c:pt>
                <c:pt idx="2">
                  <c:v>22</c:v>
                </c:pt>
                <c:pt idx="3">
                  <c:v>14</c:v>
                </c:pt>
                <c:pt idx="4">
                  <c:v>12</c:v>
                </c:pt>
                <c:pt idx="5">
                  <c:v>10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239-4B2F-B346-C3D953F87626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rok 2022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3.1452724573692052E-3"/>
                  <c:y val="9.04977375565613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239-4B2F-B346-C3D953F87626}"/>
                </c:ext>
              </c:extLst>
            </c:dLbl>
            <c:dLbl>
              <c:idx val="4"/>
              <c:layout>
                <c:manualLayout>
                  <c:x val="4.7179086860537631E-3"/>
                  <c:y val="3.0165912518853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239-4B2F-B346-C3D953F876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Arkusz1!$A$2:$A$8</c:f>
              <c:strCache>
                <c:ptCount val="7"/>
                <c:pt idx="0">
                  <c:v>ubóstwo</c:v>
                </c:pt>
                <c:pt idx="1">
                  <c:v>długotrwała lub ciężka choroba</c:v>
                </c:pt>
                <c:pt idx="2">
                  <c:v>niepełnosprawność</c:v>
                </c:pt>
                <c:pt idx="3">
                  <c:v>bezrobocie</c:v>
                </c:pt>
                <c:pt idx="4">
                  <c:v>potrzeba ochrony macierzyństwa</c:v>
                </c:pt>
                <c:pt idx="5">
                  <c:v>alkoholizm</c:v>
                </c:pt>
                <c:pt idx="6">
                  <c:v>bezradność</c:v>
                </c:pt>
              </c:strCache>
            </c:strRef>
          </c:cat>
          <c:val>
            <c:numRef>
              <c:f>Arkusz1!$D$2:$D$8</c:f>
              <c:numCache>
                <c:formatCode>General</c:formatCode>
                <c:ptCount val="7"/>
                <c:pt idx="0">
                  <c:v>36</c:v>
                </c:pt>
                <c:pt idx="1">
                  <c:v>24</c:v>
                </c:pt>
                <c:pt idx="2">
                  <c:v>20</c:v>
                </c:pt>
                <c:pt idx="3">
                  <c:v>16</c:v>
                </c:pt>
                <c:pt idx="4">
                  <c:v>11</c:v>
                </c:pt>
                <c:pt idx="5">
                  <c:v>6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239-4B2F-B346-C3D953F876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4691456"/>
        <c:axId val="174692992"/>
      </c:barChart>
      <c:catAx>
        <c:axId val="1746914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74692992"/>
        <c:crosses val="autoZero"/>
        <c:auto val="1"/>
        <c:lblAlgn val="ctr"/>
        <c:lblOffset val="100"/>
        <c:noMultiLvlLbl val="0"/>
      </c:catAx>
      <c:valAx>
        <c:axId val="174692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7469145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rok 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5461925009663715E-3"/>
                  <c:y val="-6.31661982254780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889-4839-A0BB-9F8AA777A2CB}"/>
                </c:ext>
              </c:extLst>
            </c:dLbl>
            <c:dLbl>
              <c:idx val="1"/>
              <c:layout>
                <c:manualLayout>
                  <c:x val="9.2771550057982217E-3"/>
                  <c:y val="-1.579179824218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89-4839-A0BB-9F8AA777A2CB}"/>
                </c:ext>
              </c:extLst>
            </c:dLbl>
            <c:dLbl>
              <c:idx val="2"/>
              <c:layout>
                <c:manualLayout>
                  <c:x val="0"/>
                  <c:y val="-6.31661982254780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889-4839-A0BB-9F8AA777A2CB}"/>
                </c:ext>
              </c:extLst>
            </c:dLbl>
            <c:dLbl>
              <c:idx val="3"/>
              <c:layout>
                <c:manualLayout>
                  <c:x val="1.5461925009663715E-3"/>
                  <c:y val="-9.4749297338216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889-4839-A0BB-9F8AA777A2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liczba rodzin</c:v>
                </c:pt>
                <c:pt idx="1">
                  <c:v>liczba osób w rodzinach</c:v>
                </c:pt>
                <c:pt idx="2">
                  <c:v>liczba osób, którym przyznano świadczenie</c:v>
                </c:pt>
                <c:pt idx="3">
                  <c:v>liczba osób długotrwale korzystających z pomocy 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95</c:v>
                </c:pt>
                <c:pt idx="1">
                  <c:v>253</c:v>
                </c:pt>
                <c:pt idx="2">
                  <c:v>111</c:v>
                </c:pt>
                <c:pt idx="3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889-4839-A0BB-9F8AA777A2CB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rok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2771550057982217E-3"/>
                  <c:y val="-1.2633239645095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889-4839-A0BB-9F8AA777A2CB}"/>
                </c:ext>
              </c:extLst>
            </c:dLbl>
            <c:dLbl>
              <c:idx val="1"/>
              <c:layout>
                <c:manualLayout>
                  <c:x val="1.2369540007730963E-2"/>
                  <c:y val="-3.15830991127387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889-4839-A0BB-9F8AA777A2CB}"/>
                </c:ext>
              </c:extLst>
            </c:dLbl>
            <c:dLbl>
              <c:idx val="2"/>
              <c:layout>
                <c:manualLayout>
                  <c:x val="1.3915732508697333E-2"/>
                  <c:y val="-3.15830991127387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889-4839-A0BB-9F8AA777A2CB}"/>
                </c:ext>
              </c:extLst>
            </c:dLbl>
            <c:dLbl>
              <c:idx val="3"/>
              <c:layout>
                <c:manualLayout>
                  <c:x val="1.2369540007730963E-2"/>
                  <c:y val="-9.4749297338216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889-4839-A0BB-9F8AA777A2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liczba rodzin</c:v>
                </c:pt>
                <c:pt idx="1">
                  <c:v>liczba osób w rodzinach</c:v>
                </c:pt>
                <c:pt idx="2">
                  <c:v>liczba osób, którym przyznano świadczenie</c:v>
                </c:pt>
                <c:pt idx="3">
                  <c:v>liczba osób długotrwale korzystających z pomocy 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92</c:v>
                </c:pt>
                <c:pt idx="1">
                  <c:v>219</c:v>
                </c:pt>
                <c:pt idx="2">
                  <c:v>80</c:v>
                </c:pt>
                <c:pt idx="3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889-4839-A0BB-9F8AA777A2CB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rok 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823347506764593E-2"/>
                  <c:y val="-6.31661982254774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889-4839-A0BB-9F8AA777A2CB}"/>
                </c:ext>
              </c:extLst>
            </c:dLbl>
            <c:dLbl>
              <c:idx val="1"/>
              <c:layout>
                <c:manualLayout>
                  <c:x val="1.3915610761256313E-2"/>
                  <c:y val="-1.579154955636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889-4839-A0BB-9F8AA777A2CB}"/>
                </c:ext>
              </c:extLst>
            </c:dLbl>
            <c:dLbl>
              <c:idx val="2"/>
              <c:layout>
                <c:manualLayout>
                  <c:x val="7.7309625048318596E-3"/>
                  <c:y val="-6.31661982254780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889-4839-A0BB-9F8AA777A2CB}"/>
                </c:ext>
              </c:extLst>
            </c:dLbl>
            <c:dLbl>
              <c:idx val="3"/>
              <c:layout>
                <c:manualLayout>
                  <c:x val="1.54619250096637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889-4839-A0BB-9F8AA777A2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liczba rodzin</c:v>
                </c:pt>
                <c:pt idx="1">
                  <c:v>liczba osób w rodzinach</c:v>
                </c:pt>
                <c:pt idx="2">
                  <c:v>liczba osób, którym przyznano świadczenie</c:v>
                </c:pt>
                <c:pt idx="3">
                  <c:v>liczba osób długotrwale korzystających z pomocy 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88</c:v>
                </c:pt>
                <c:pt idx="1">
                  <c:v>212</c:v>
                </c:pt>
                <c:pt idx="2">
                  <c:v>71</c:v>
                </c:pt>
                <c:pt idx="3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889-4839-A0BB-9F8AA777A2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4838528"/>
        <c:axId val="174840832"/>
        <c:axId val="0"/>
      </c:bar3DChart>
      <c:catAx>
        <c:axId val="174838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74840832"/>
        <c:crosses val="autoZero"/>
        <c:auto val="1"/>
        <c:lblAlgn val="ctr"/>
        <c:lblOffset val="100"/>
        <c:noMultiLvlLbl val="0"/>
      </c:catAx>
      <c:valAx>
        <c:axId val="174840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7483852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rok 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7264829889005134E-3"/>
                  <c:y val="-2.2672064777327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C7F-455B-8796-A5BF2CB0AA87}"/>
                </c:ext>
              </c:extLst>
            </c:dLbl>
            <c:dLbl>
              <c:idx val="1"/>
              <c:layout>
                <c:manualLayout>
                  <c:x val="2.0088855771141351E-2"/>
                  <c:y val="-3.2388663967611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C7F-455B-8796-A5BF2CB0AA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>
                    <a:latin typeface="Calibri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Arkusz1!$A$2:$A$3</c:f>
              <c:strCache>
                <c:ptCount val="2"/>
                <c:pt idx="0">
                  <c:v>liczba rodzin, z którymi przeprowadzono wywiad</c:v>
                </c:pt>
                <c:pt idx="1">
                  <c:v>liczba przeprowadzonych wywiadów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62</c:v>
                </c:pt>
                <c:pt idx="1">
                  <c:v>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7F-455B-8796-A5BF2CB0AA87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rok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7264829889005134E-3"/>
                  <c:y val="-2.59109311740891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C7F-455B-8796-A5BF2CB0AA87}"/>
                </c:ext>
              </c:extLst>
            </c:dLbl>
            <c:dLbl>
              <c:idx val="1"/>
              <c:layout>
                <c:manualLayout>
                  <c:x val="1.2362372782240819E-2"/>
                  <c:y val="-2.91497975708502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C7F-455B-8796-A5BF2CB0AA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>
                    <a:latin typeface="Calibri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Arkusz1!$A$2:$A$3</c:f>
              <c:strCache>
                <c:ptCount val="2"/>
                <c:pt idx="0">
                  <c:v>liczba rodzin, z którymi przeprowadzono wywiad</c:v>
                </c:pt>
                <c:pt idx="1">
                  <c:v>liczba przeprowadzonych wywiadów</c:v>
                </c:pt>
              </c:strCache>
            </c:strRef>
          </c:cat>
          <c:val>
            <c:numRef>
              <c:f>Arkusz1!$C$2:$C$3</c:f>
              <c:numCache>
                <c:formatCode>General</c:formatCode>
                <c:ptCount val="2"/>
                <c:pt idx="0">
                  <c:v>53</c:v>
                </c:pt>
                <c:pt idx="1">
                  <c:v>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C7F-455B-8796-A5BF2CB0AA87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rok 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2717795866806146E-3"/>
                  <c:y val="-2.2672064777328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C7F-455B-8796-A5BF2CB0AA87}"/>
                </c:ext>
              </c:extLst>
            </c:dLbl>
            <c:dLbl>
              <c:idx val="1"/>
              <c:layout>
                <c:manualLayout>
                  <c:x val="2.1634152368921456E-2"/>
                  <c:y val="-1.9433198380566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C7F-455B-8796-A5BF2CB0AA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>
                    <a:latin typeface="Calibri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Arkusz1!$A$2:$A$3</c:f>
              <c:strCache>
                <c:ptCount val="2"/>
                <c:pt idx="0">
                  <c:v>liczba rodzin, z którymi przeprowadzono wywiad</c:v>
                </c:pt>
                <c:pt idx="1">
                  <c:v>liczba przeprowadzonych wywiadów</c:v>
                </c:pt>
              </c:strCache>
            </c:strRef>
          </c:cat>
          <c:val>
            <c:numRef>
              <c:f>Arkusz1!$D$2:$D$3</c:f>
              <c:numCache>
                <c:formatCode>General</c:formatCode>
                <c:ptCount val="2"/>
                <c:pt idx="0">
                  <c:v>55</c:v>
                </c:pt>
                <c:pt idx="1">
                  <c:v>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C7F-455B-8796-A5BF2CB0AA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5225088"/>
        <c:axId val="175378432"/>
        <c:axId val="0"/>
      </c:bar3DChart>
      <c:catAx>
        <c:axId val="175225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75378432"/>
        <c:crosses val="autoZero"/>
        <c:auto val="1"/>
        <c:lblAlgn val="ctr"/>
        <c:lblOffset val="100"/>
        <c:noMultiLvlLbl val="0"/>
      </c:catAx>
      <c:valAx>
        <c:axId val="175378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7522508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rok 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liczba osób ogółem</c:v>
                </c:pt>
                <c:pt idx="1">
                  <c:v>liczba rodzin</c:v>
                </c:pt>
                <c:pt idx="2">
                  <c:v>liczba osób w rodzinach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59</c:v>
                </c:pt>
                <c:pt idx="1">
                  <c:v>57</c:v>
                </c:pt>
                <c:pt idx="2">
                  <c:v>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C2-4D5A-B606-1EDCB04EAB54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rok 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liczba osób ogółem</c:v>
                </c:pt>
                <c:pt idx="1">
                  <c:v>liczba rodzin</c:v>
                </c:pt>
                <c:pt idx="2">
                  <c:v>liczba osób w rodzinach</c:v>
                </c:pt>
              </c:strCache>
            </c:strRef>
          </c:cat>
          <c:val>
            <c:numRef>
              <c:f>Arkusz1!$C$2:$C$4</c:f>
              <c:numCache>
                <c:formatCode>General</c:formatCode>
                <c:ptCount val="3"/>
                <c:pt idx="0">
                  <c:v>40</c:v>
                </c:pt>
                <c:pt idx="1">
                  <c:v>40</c:v>
                </c:pt>
                <c:pt idx="2">
                  <c:v>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C2-4D5A-B606-1EDCB04EAB54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rok 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6358897933403403E-3"/>
                  <c:y val="1.53491941673062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CC2-4D5A-B606-1EDCB04EAB54}"/>
                </c:ext>
              </c:extLst>
            </c:dLbl>
            <c:dLbl>
              <c:idx val="1"/>
              <c:layout>
                <c:manualLayout>
                  <c:x val="3.0905931955602052E-3"/>
                  <c:y val="1.53491941673062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C2-4D5A-B606-1EDCB04EAB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liczba osób ogółem</c:v>
                </c:pt>
                <c:pt idx="1">
                  <c:v>liczba rodzin</c:v>
                </c:pt>
                <c:pt idx="2">
                  <c:v>liczba osób w rodzinach</c:v>
                </c:pt>
              </c:strCache>
            </c:strRef>
          </c:cat>
          <c:val>
            <c:numRef>
              <c:f>Arkusz1!$D$2:$D$4</c:f>
              <c:numCache>
                <c:formatCode>General</c:formatCode>
                <c:ptCount val="3"/>
                <c:pt idx="0">
                  <c:v>31</c:v>
                </c:pt>
                <c:pt idx="1">
                  <c:v>31</c:v>
                </c:pt>
                <c:pt idx="2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CC2-4D5A-B606-1EDCB04EAB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5311104"/>
        <c:axId val="175321088"/>
      </c:barChart>
      <c:catAx>
        <c:axId val="1753111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75321088"/>
        <c:crosses val="autoZero"/>
        <c:auto val="1"/>
        <c:lblAlgn val="ctr"/>
        <c:lblOffset val="100"/>
        <c:noMultiLvlLbl val="0"/>
      </c:catAx>
      <c:valAx>
        <c:axId val="175321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7531110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rok 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2717795866806146E-3"/>
                  <c:y val="-1.295546558704453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48</a:t>
                    </a:r>
                    <a:r>
                      <a:rPr lang="pl-PL" dirty="0"/>
                      <a:t>.</a:t>
                    </a:r>
                    <a:r>
                      <a:rPr lang="en-US" dirty="0"/>
                      <a:t>884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1EFD-4927-BA50-F8E04E9F56DF}"/>
                </c:ext>
              </c:extLst>
            </c:dLbl>
            <c:dLbl>
              <c:idx val="1"/>
              <c:layout>
                <c:manualLayout>
                  <c:x val="-3.0905931955602052E-3"/>
                  <c:y val="-1.94331983805668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</a:t>
                    </a:r>
                    <a:r>
                      <a:rPr lang="pl-PL" dirty="0"/>
                      <a:t>.</a:t>
                    </a:r>
                    <a:r>
                      <a:rPr lang="en-US" dirty="0"/>
                      <a:t>813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EFD-4927-BA50-F8E04E9F56DF}"/>
                </c:ext>
              </c:extLst>
            </c:dLbl>
            <c:dLbl>
              <c:idx val="2"/>
              <c:layout>
                <c:manualLayout>
                  <c:x val="-1.5452965977801024E-3"/>
                  <c:y val="-1.295546558704453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28</a:t>
                    </a:r>
                    <a:r>
                      <a:rPr lang="pl-PL" dirty="0"/>
                      <a:t>.</a:t>
                    </a:r>
                    <a:r>
                      <a:rPr lang="en-US" dirty="0"/>
                      <a:t>912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1EFD-4927-BA50-F8E04E9F56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>
                    <a:latin typeface="Calibri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zasiłek stały</c:v>
                </c:pt>
                <c:pt idx="1">
                  <c:v>zasiłek okresowy</c:v>
                </c:pt>
                <c:pt idx="2">
                  <c:v>zasiłek celowy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48884</c:v>
                </c:pt>
                <c:pt idx="1">
                  <c:v>6813</c:v>
                </c:pt>
                <c:pt idx="2">
                  <c:v>28912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EFD-4927-BA50-F8E04E9F56DF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rok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090593195560236E-3"/>
                  <c:y val="-1.94331983805668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49</a:t>
                    </a:r>
                    <a:r>
                      <a:rPr lang="pl-PL" dirty="0"/>
                      <a:t>.</a:t>
                    </a:r>
                    <a:r>
                      <a:rPr lang="en-US" dirty="0"/>
                      <a:t>581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1EFD-4927-BA50-F8E04E9F56DF}"/>
                </c:ext>
              </c:extLst>
            </c:dLbl>
            <c:dLbl>
              <c:idx val="1"/>
              <c:layout>
                <c:manualLayout>
                  <c:x val="4.6358897933403143E-3"/>
                  <c:y val="-2.591093117408907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</a:t>
                    </a:r>
                    <a:r>
                      <a:rPr lang="pl-PL" dirty="0"/>
                      <a:t>.</a:t>
                    </a:r>
                    <a:r>
                      <a:rPr lang="en-US" dirty="0"/>
                      <a:t>166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1EFD-4927-BA50-F8E04E9F56DF}"/>
                </c:ext>
              </c:extLst>
            </c:dLbl>
            <c:dLbl>
              <c:idx val="2"/>
              <c:layout>
                <c:manualLayout>
                  <c:x val="1.2362372782240819E-2"/>
                  <c:y val="-2.267206477732789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26</a:t>
                    </a:r>
                    <a:r>
                      <a:rPr lang="pl-PL" dirty="0"/>
                      <a:t>.</a:t>
                    </a:r>
                    <a:r>
                      <a:rPr lang="en-US" dirty="0"/>
                      <a:t>339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1EFD-4927-BA50-F8E04E9F56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>
                    <a:latin typeface="Calibri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zasiłek stały</c:v>
                </c:pt>
                <c:pt idx="1">
                  <c:v>zasiłek okresowy</c:v>
                </c:pt>
                <c:pt idx="2">
                  <c:v>zasiłek celowy</c:v>
                </c:pt>
              </c:strCache>
            </c:strRef>
          </c:cat>
          <c:val>
            <c:numRef>
              <c:f>Arkusz1!$C$2:$C$4</c:f>
              <c:numCache>
                <c:formatCode>General</c:formatCode>
                <c:ptCount val="3"/>
                <c:pt idx="0">
                  <c:v>49581</c:v>
                </c:pt>
                <c:pt idx="1">
                  <c:v>6166</c:v>
                </c:pt>
                <c:pt idx="2">
                  <c:v>26339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EFD-4927-BA50-F8E04E9F56DF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rok 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452965977801018E-2"/>
                  <c:y val="-2.267206477732798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61</a:t>
                    </a:r>
                    <a:r>
                      <a:rPr lang="pl-PL" dirty="0"/>
                      <a:t>.</a:t>
                    </a:r>
                    <a:r>
                      <a:rPr lang="en-US" dirty="0"/>
                      <a:t>003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1EFD-4927-BA50-F8E04E9F56DF}"/>
                </c:ext>
              </c:extLst>
            </c:dLbl>
            <c:dLbl>
              <c:idx val="1"/>
              <c:layout>
                <c:manualLayout>
                  <c:x val="1.5452965977801079E-2"/>
                  <c:y val="-1.619433198380566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11</a:t>
                    </a:r>
                    <a:r>
                      <a:rPr lang="pl-PL" dirty="0"/>
                      <a:t>.</a:t>
                    </a:r>
                    <a:r>
                      <a:rPr lang="en-US" dirty="0"/>
                      <a:t>875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1EFD-4927-BA50-F8E04E9F56DF}"/>
                </c:ext>
              </c:extLst>
            </c:dLbl>
            <c:dLbl>
              <c:idx val="2"/>
              <c:layout>
                <c:manualLayout>
                  <c:x val="2.1634152368921453E-2"/>
                  <c:y val="-1.295546558704453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18</a:t>
                    </a:r>
                    <a:r>
                      <a:rPr lang="pl-PL" dirty="0"/>
                      <a:t>.</a:t>
                    </a:r>
                    <a:r>
                      <a:rPr lang="en-US" dirty="0"/>
                      <a:t>836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1EFD-4927-BA50-F8E04E9F56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>
                    <a:latin typeface="Calibri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zasiłek stały</c:v>
                </c:pt>
                <c:pt idx="1">
                  <c:v>zasiłek okresowy</c:v>
                </c:pt>
                <c:pt idx="2">
                  <c:v>zasiłek celowy</c:v>
                </c:pt>
              </c:strCache>
            </c:strRef>
          </c:cat>
          <c:val>
            <c:numRef>
              <c:f>Arkusz1!$D$2:$D$4</c:f>
              <c:numCache>
                <c:formatCode>General</c:formatCode>
                <c:ptCount val="3"/>
                <c:pt idx="0">
                  <c:v>61003</c:v>
                </c:pt>
                <c:pt idx="1">
                  <c:v>11875</c:v>
                </c:pt>
                <c:pt idx="2">
                  <c:v>18836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EFD-4927-BA50-F8E04E9F56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5372928"/>
        <c:axId val="175460736"/>
        <c:axId val="0"/>
      </c:bar3DChart>
      <c:catAx>
        <c:axId val="1753729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75460736"/>
        <c:crosses val="autoZero"/>
        <c:auto val="1"/>
        <c:lblAlgn val="ctr"/>
        <c:lblOffset val="100"/>
        <c:noMultiLvlLbl val="0"/>
      </c:catAx>
      <c:valAx>
        <c:axId val="175460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7537292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rok 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6358897933403108E-3"/>
                  <c:y val="1.9432688322866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0B3-47C6-9B19-099CB12D87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liczba osób ogółem</c:v>
                </c:pt>
                <c:pt idx="1">
                  <c:v>liczba rodzin</c:v>
                </c:pt>
                <c:pt idx="2">
                  <c:v>liczba osób w rodzinach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53</c:v>
                </c:pt>
                <c:pt idx="1">
                  <c:v>29</c:v>
                </c:pt>
                <c:pt idx="2">
                  <c:v>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B3-47C6-9B19-099CB12D8735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rok 2021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0"/>
                  <c:y val="1.6194331983805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0B3-47C6-9B19-099CB12D87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liczba osób ogółem</c:v>
                </c:pt>
                <c:pt idx="1">
                  <c:v>liczba rodzin</c:v>
                </c:pt>
                <c:pt idx="2">
                  <c:v>liczba osób w rodzinach</c:v>
                </c:pt>
              </c:strCache>
            </c:strRef>
          </c:cat>
          <c:val>
            <c:numRef>
              <c:f>Arkusz1!$C$2:$C$4</c:f>
              <c:numCache>
                <c:formatCode>General</c:formatCode>
                <c:ptCount val="3"/>
                <c:pt idx="0">
                  <c:v>40</c:v>
                </c:pt>
                <c:pt idx="1">
                  <c:v>21</c:v>
                </c:pt>
                <c:pt idx="2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0B3-47C6-9B19-099CB12D8735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rok 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liczba osób ogółem</c:v>
                </c:pt>
                <c:pt idx="1">
                  <c:v>liczba rodzin</c:v>
                </c:pt>
                <c:pt idx="2">
                  <c:v>liczba osób w rodzinach</c:v>
                </c:pt>
              </c:strCache>
            </c:strRef>
          </c:cat>
          <c:val>
            <c:numRef>
              <c:f>Arkusz1!$D$2:$D$4</c:f>
              <c:numCache>
                <c:formatCode>General</c:formatCode>
                <c:ptCount val="3"/>
                <c:pt idx="0">
                  <c:v>42</c:v>
                </c:pt>
                <c:pt idx="1">
                  <c:v>23</c:v>
                </c:pt>
                <c:pt idx="2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0B3-47C6-9B19-099CB12D87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5602304"/>
        <c:axId val="175612288"/>
      </c:barChart>
      <c:catAx>
        <c:axId val="175602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75612288"/>
        <c:crosses val="autoZero"/>
        <c:auto val="1"/>
        <c:lblAlgn val="ctr"/>
        <c:lblOffset val="100"/>
        <c:noMultiLvlLbl val="0"/>
      </c:catAx>
      <c:valAx>
        <c:axId val="175612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7560230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rok 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6358897933403143E-3"/>
                  <c:y val="-3.180914114567507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</a:t>
                    </a:r>
                    <a:r>
                      <a:rPr lang="pl-PL" dirty="0"/>
                      <a:t>.</a:t>
                    </a:r>
                    <a:r>
                      <a:rPr lang="en-US" dirty="0"/>
                      <a:t>464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394-434B-8AD6-BB2BF5E198BE}"/>
                </c:ext>
              </c:extLst>
            </c:dLbl>
            <c:dLbl>
              <c:idx val="1"/>
              <c:layout>
                <c:manualLayout>
                  <c:x val="7.7264829889005134E-3"/>
                  <c:y val="-3.180914114567515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</a:t>
                    </a:r>
                    <a:r>
                      <a:rPr lang="pl-PL" dirty="0"/>
                      <a:t>.</a:t>
                    </a:r>
                    <a:r>
                      <a:rPr lang="en-US" dirty="0"/>
                      <a:t>156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394-434B-8AD6-BB2BF5E198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Arkusz1!$A$2:$A$3</c:f>
              <c:strCache>
                <c:ptCount val="2"/>
                <c:pt idx="0">
                  <c:v>koszt posiłków</c:v>
                </c:pt>
                <c:pt idx="1">
                  <c:v>koszt posiłków - program osłonowy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9464</c:v>
                </c:pt>
                <c:pt idx="1">
                  <c:v>4156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394-434B-8AD6-BB2BF5E198BE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rok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817076184460719E-2"/>
                  <c:y val="-3.499005526024259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17</a:t>
                    </a:r>
                    <a:r>
                      <a:rPr lang="pl-PL" dirty="0"/>
                      <a:t>.</a:t>
                    </a:r>
                    <a:r>
                      <a:rPr lang="en-US" dirty="0"/>
                      <a:t>813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7394-434B-8AD6-BB2BF5E198BE}"/>
                </c:ext>
              </c:extLst>
            </c:dLbl>
            <c:dLbl>
              <c:idx val="1"/>
              <c:layout>
                <c:manualLayout>
                  <c:x val="9.2717795866806146E-3"/>
                  <c:y val="-2.862822703110758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</a:t>
                    </a:r>
                    <a:r>
                      <a:rPr lang="pl-PL" dirty="0"/>
                      <a:t>.</a:t>
                    </a:r>
                    <a:r>
                      <a:rPr lang="en-US" dirty="0"/>
                      <a:t>170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7394-434B-8AD6-BB2BF5E198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Arkusz1!$A$2:$A$3</c:f>
              <c:strCache>
                <c:ptCount val="2"/>
                <c:pt idx="0">
                  <c:v>koszt posiłków</c:v>
                </c:pt>
                <c:pt idx="1">
                  <c:v>koszt posiłków - program osłonowy</c:v>
                </c:pt>
              </c:strCache>
            </c:strRef>
          </c:cat>
          <c:val>
            <c:numRef>
              <c:f>Arkusz1!$C$2:$C$3</c:f>
              <c:numCache>
                <c:formatCode>General</c:formatCode>
                <c:ptCount val="2"/>
                <c:pt idx="0">
                  <c:v>17813</c:v>
                </c:pt>
                <c:pt idx="1">
                  <c:v>7170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394-434B-8AD6-BB2BF5E198BE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rok 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634152368921453E-2"/>
                  <c:y val="-1.908548468740508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20</a:t>
                    </a:r>
                    <a:r>
                      <a:rPr lang="pl-PL" dirty="0"/>
                      <a:t>.</a:t>
                    </a:r>
                    <a:r>
                      <a:rPr lang="en-US" dirty="0"/>
                      <a:t>166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7394-434B-8AD6-BB2BF5E198BE}"/>
                </c:ext>
              </c:extLst>
            </c:dLbl>
            <c:dLbl>
              <c:idx val="1"/>
              <c:layout>
                <c:manualLayout>
                  <c:x val="1.5452965977801018E-2"/>
                  <c:y val="-3.180914114567515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11</a:t>
                    </a:r>
                    <a:r>
                      <a:rPr lang="pl-PL" dirty="0"/>
                      <a:t>.</a:t>
                    </a:r>
                    <a:r>
                      <a:rPr lang="en-US" dirty="0"/>
                      <a:t>327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7394-434B-8AD6-BB2BF5E198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Arkusz1!$A$2:$A$3</c:f>
              <c:strCache>
                <c:ptCount val="2"/>
                <c:pt idx="0">
                  <c:v>koszt posiłków</c:v>
                </c:pt>
                <c:pt idx="1">
                  <c:v>koszt posiłków - program osłonowy</c:v>
                </c:pt>
              </c:strCache>
            </c:strRef>
          </c:cat>
          <c:val>
            <c:numRef>
              <c:f>Arkusz1!$D$2:$D$3</c:f>
              <c:numCache>
                <c:formatCode>General</c:formatCode>
                <c:ptCount val="2"/>
                <c:pt idx="0">
                  <c:v>20166</c:v>
                </c:pt>
                <c:pt idx="1">
                  <c:v>11327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394-434B-8AD6-BB2BF5E198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5533056"/>
        <c:axId val="175567616"/>
        <c:axId val="0"/>
      </c:bar3DChart>
      <c:catAx>
        <c:axId val="1755330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75567616"/>
        <c:crosses val="autoZero"/>
        <c:auto val="1"/>
        <c:lblAlgn val="ctr"/>
        <c:lblOffset val="100"/>
        <c:noMultiLvlLbl val="0"/>
      </c:catAx>
      <c:valAx>
        <c:axId val="175567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7553305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131C-AD0A-4150-BAFE-384A86DD14CF}" type="datetimeFigureOut">
              <a:rPr lang="pl-PL" smtClean="0"/>
              <a:pPr/>
              <a:t>24.04.2023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D4B3D-42B6-4FEF-9989-B35C8421E6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131C-AD0A-4150-BAFE-384A86DD14CF}" type="datetimeFigureOut">
              <a:rPr lang="pl-PL" smtClean="0"/>
              <a:pPr/>
              <a:t>24.04.2023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D4B3D-42B6-4FEF-9989-B35C8421E6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131C-AD0A-4150-BAFE-384A86DD14CF}" type="datetimeFigureOut">
              <a:rPr lang="pl-PL" smtClean="0"/>
              <a:pPr/>
              <a:t>24.04.2023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D4B3D-42B6-4FEF-9989-B35C8421E6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131C-AD0A-4150-BAFE-384A86DD14CF}" type="datetimeFigureOut">
              <a:rPr lang="pl-PL" smtClean="0"/>
              <a:pPr/>
              <a:t>24.04.2023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D4B3D-42B6-4FEF-9989-B35C8421E6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131C-AD0A-4150-BAFE-384A86DD14CF}" type="datetimeFigureOut">
              <a:rPr lang="pl-PL" smtClean="0"/>
              <a:pPr/>
              <a:t>24.04.2023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D4B3D-42B6-4FEF-9989-B35C8421E6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131C-AD0A-4150-BAFE-384A86DD14CF}" type="datetimeFigureOut">
              <a:rPr lang="pl-PL" smtClean="0"/>
              <a:pPr/>
              <a:t>24.04.2023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D4B3D-42B6-4FEF-9989-B35C8421E6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131C-AD0A-4150-BAFE-384A86DD14CF}" type="datetimeFigureOut">
              <a:rPr lang="pl-PL" smtClean="0"/>
              <a:pPr/>
              <a:t>24.04.2023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D4B3D-42B6-4FEF-9989-B35C8421E6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131C-AD0A-4150-BAFE-384A86DD14CF}" type="datetimeFigureOut">
              <a:rPr lang="pl-PL" smtClean="0"/>
              <a:pPr/>
              <a:t>24.04.2023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D4B3D-42B6-4FEF-9989-B35C8421E6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131C-AD0A-4150-BAFE-384A86DD14CF}" type="datetimeFigureOut">
              <a:rPr lang="pl-PL" smtClean="0"/>
              <a:pPr/>
              <a:t>24.04.2023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D4B3D-42B6-4FEF-9989-B35C8421E6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131C-AD0A-4150-BAFE-384A86DD14CF}" type="datetimeFigureOut">
              <a:rPr lang="pl-PL" smtClean="0"/>
              <a:pPr/>
              <a:t>24.04.2023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D4B3D-42B6-4FEF-9989-B35C8421E6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131C-AD0A-4150-BAFE-384A86DD14CF}" type="datetimeFigureOut">
              <a:rPr lang="pl-PL" smtClean="0"/>
              <a:pPr/>
              <a:t>24.04.2023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D4B3D-42B6-4FEF-9989-B35C8421E6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0131C-AD0A-4150-BAFE-384A86DD14CF}" type="datetimeFigureOut">
              <a:rPr lang="pl-PL" smtClean="0"/>
              <a:pPr/>
              <a:t>24.04.2023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D4B3D-42B6-4FEF-9989-B35C8421E60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772400" cy="1470025"/>
          </a:xfrm>
        </p:spPr>
        <p:txBody>
          <a:bodyPr>
            <a:noAutofit/>
          </a:bodyPr>
          <a:lstStyle/>
          <a:p>
            <a:pPr algn="r"/>
            <a:r>
              <a:rPr lang="pl-PL" sz="2400" b="1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Ocena zasobów pomocy społecznej </a:t>
            </a:r>
            <a:br>
              <a:rPr lang="pl-PL" sz="2400" b="1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za rok 2022 dla gminy Przesmyki  </a:t>
            </a:r>
            <a:br>
              <a:rPr lang="pl-PL" sz="2400" b="1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sprawozdanie z działalności </a:t>
            </a:r>
            <a:br>
              <a:rPr lang="pl-PL" sz="2400" b="1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Gminnego Ośrodka Pomocy Społecznej </a:t>
            </a:r>
            <a:br>
              <a:rPr lang="pl-PL" sz="2400" b="1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 Przesmykach za 2022 rok</a:t>
            </a:r>
            <a:br>
              <a:rPr lang="pl-PL" sz="2400" b="1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oraz </a:t>
            </a:r>
            <a:br>
              <a:rPr lang="pl-PL" sz="2400" b="1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sprawozdanie z realizacji zadań z zakresu </a:t>
            </a:r>
            <a:br>
              <a:rPr lang="pl-PL" sz="2400" b="1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wspierania rodziny za 2022 rok</a:t>
            </a:r>
            <a:endParaRPr lang="pl-PL" sz="2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123728" y="4941168"/>
            <a:ext cx="6400800" cy="1752600"/>
          </a:xfrm>
        </p:spPr>
        <p:txBody>
          <a:bodyPr/>
          <a:lstStyle/>
          <a:p>
            <a:pPr algn="r"/>
            <a:r>
              <a:rPr lang="pl-PL" sz="20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Opracowała:</a:t>
            </a:r>
          </a:p>
          <a:p>
            <a:pPr algn="r"/>
            <a:r>
              <a:rPr lang="pl-PL" sz="20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mgr Bogusława Górska</a:t>
            </a:r>
          </a:p>
          <a:p>
            <a:pPr algn="r"/>
            <a:r>
              <a:rPr lang="pl-PL" sz="20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Kierownik GOPS Przesmyki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NAJWAŻNIEJSZE DZIAŁANIA PODEJMOWANE PRZEZ GMINNY OŚRODEK POMOCY SPOŁECZNEJ W PRZESMYKACH – ZASADY FUNKCJONOWANIA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7544" y="1772816"/>
            <a:ext cx="4038600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l-PL" sz="2500" dirty="0">
                <a:latin typeface="Times New Roman" pitchFamily="18" charset="0"/>
                <a:cs typeface="Times New Roman" pitchFamily="18" charset="0"/>
              </a:rPr>
              <a:t>W oparciu o </a:t>
            </a:r>
            <a:r>
              <a:rPr lang="pl-PL" sz="2500" b="1" dirty="0">
                <a:latin typeface="Times New Roman" pitchFamily="18" charset="0"/>
                <a:cs typeface="Times New Roman" pitchFamily="18" charset="0"/>
              </a:rPr>
              <a:t>ustawę z dnia   12 marca 2004 r. o pomocy społecznej</a:t>
            </a:r>
            <a:r>
              <a:rPr lang="pl-PL" sz="25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pl-PL" sz="2500" dirty="0">
                <a:latin typeface="Times New Roman" pitchFamily="18" charset="0"/>
                <a:cs typeface="Times New Roman" pitchFamily="18" charset="0"/>
              </a:rPr>
              <a:t>Diagnozowanie i ocena potrzeb jednostek, grup lub środowisk wymagających interwencji socjalnej;</a:t>
            </a:r>
          </a:p>
          <a:p>
            <a:pPr>
              <a:buFont typeface="Wingdings" pitchFamily="2" charset="2"/>
              <a:buChar char="Ø"/>
            </a:pPr>
            <a:r>
              <a:rPr lang="pl-PL" sz="2500" dirty="0">
                <a:latin typeface="Times New Roman" pitchFamily="18" charset="0"/>
                <a:cs typeface="Times New Roman" pitchFamily="18" charset="0"/>
              </a:rPr>
              <a:t>Udzielanie i organizowanie świadczeń pomocy społecznej w formie pieniężnej, rzeczowej i w formie usług;</a:t>
            </a:r>
          </a:p>
          <a:p>
            <a:pPr>
              <a:buFont typeface="Wingdings" pitchFamily="2" charset="2"/>
              <a:buChar char="Ø"/>
            </a:pPr>
            <a:r>
              <a:rPr lang="pl-PL" sz="2500" dirty="0">
                <a:latin typeface="Times New Roman" pitchFamily="18" charset="0"/>
                <a:cs typeface="Times New Roman" pitchFamily="18" charset="0"/>
              </a:rPr>
              <a:t>Organizowanie działalności w zakresie spraw opiekuńczo – wychowawczych;</a:t>
            </a:r>
          </a:p>
          <a:p>
            <a:pPr>
              <a:buFont typeface="Wingdings" pitchFamily="2" charset="2"/>
              <a:buChar char="Ø"/>
            </a:pPr>
            <a:r>
              <a:rPr lang="pl-PL" sz="2500" dirty="0">
                <a:latin typeface="Times New Roman" pitchFamily="18" charset="0"/>
                <a:cs typeface="Times New Roman" pitchFamily="18" charset="0"/>
              </a:rPr>
              <a:t>Współpraca i koordynacja działań prowadzonych przez instytucje, organizacje i osoby fizyczne na rzecz zaspokajania potrzeb osób wymagających pomocy.</a:t>
            </a:r>
          </a:p>
          <a:p>
            <a:pPr>
              <a:buNone/>
            </a:pPr>
            <a:endParaRPr lang="pl-PL" sz="25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500" dirty="0">
                <a:latin typeface="Times New Roman" pitchFamily="18" charset="0"/>
                <a:cs typeface="Times New Roman" pitchFamily="18" charset="0"/>
              </a:rPr>
              <a:t>Na podstawie </a:t>
            </a:r>
            <a:r>
              <a:rPr lang="pl-PL" sz="2500" b="1" dirty="0">
                <a:latin typeface="Times New Roman" pitchFamily="18" charset="0"/>
                <a:cs typeface="Times New Roman" pitchFamily="18" charset="0"/>
              </a:rPr>
              <a:t>ustawy z dnia 9 czerwca 2011r. o wspieraniu rodziny i systemie pieczy zastępczej: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500" dirty="0">
                <a:latin typeface="Times New Roman" pitchFamily="18" charset="0"/>
                <a:cs typeface="Times New Roman" pitchFamily="18" charset="0"/>
              </a:rPr>
              <a:t>Prowadzenie pracy z rodziną w celu wzmocnienia jej roli i funkcji;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500" dirty="0">
                <a:latin typeface="Times New Roman" pitchFamily="18" charset="0"/>
                <a:cs typeface="Times New Roman" pitchFamily="18" charset="0"/>
              </a:rPr>
              <a:t> Pomoc w opiece i wychowaniu dziecka;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500" dirty="0">
                <a:latin typeface="Times New Roman" pitchFamily="18" charset="0"/>
                <a:cs typeface="Times New Roman" pitchFamily="18" charset="0"/>
              </a:rPr>
              <a:t>Rozwijanie umiejętności opiekuńczo-wychowawczych rodziny.</a:t>
            </a:r>
          </a:p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4008" y="1772816"/>
            <a:ext cx="4038600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l-PL" sz="2500" dirty="0">
                <a:latin typeface="Times New Roman" pitchFamily="18" charset="0"/>
                <a:cs typeface="Times New Roman" pitchFamily="18" charset="0"/>
              </a:rPr>
              <a:t>W oparciu o </a:t>
            </a:r>
            <a:r>
              <a:rPr lang="pl-PL" sz="2500" b="1" dirty="0">
                <a:latin typeface="Times New Roman" pitchFamily="18" charset="0"/>
                <a:cs typeface="Times New Roman" pitchFamily="18" charset="0"/>
              </a:rPr>
              <a:t>ustawę z dnia 28 listopada 2003 r. o świadczeniach rodzinnych</a:t>
            </a:r>
            <a:r>
              <a:rPr lang="pl-PL" sz="2500" dirty="0">
                <a:latin typeface="Times New Roman" pitchFamily="18" charset="0"/>
                <a:cs typeface="Times New Roman" pitchFamily="18" charset="0"/>
              </a:rPr>
              <a:t>, oraz</a:t>
            </a:r>
            <a:r>
              <a:rPr lang="pl-PL" sz="2500" b="1" dirty="0">
                <a:latin typeface="Times New Roman" pitchFamily="18" charset="0"/>
                <a:cs typeface="Times New Roman" pitchFamily="18" charset="0"/>
              </a:rPr>
              <a:t> ustawę z dnia 11 lutego 2016 r. o pomocy państwa w wychowywaniu dzieci</a:t>
            </a:r>
            <a:r>
              <a:rPr lang="pl-PL" sz="25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pl-PL" sz="2500" dirty="0">
                <a:latin typeface="Times New Roman" pitchFamily="18" charset="0"/>
                <a:cs typeface="Times New Roman" pitchFamily="18" charset="0"/>
              </a:rPr>
              <a:t>Przyznawanie i wypłacanie świadczeń rodzinnych wraz z dodatkami;</a:t>
            </a:r>
          </a:p>
          <a:p>
            <a:pPr>
              <a:buFont typeface="Wingdings" pitchFamily="2" charset="2"/>
              <a:buChar char="Ø"/>
            </a:pPr>
            <a:r>
              <a:rPr lang="pl-PL" sz="2500" dirty="0">
                <a:latin typeface="Times New Roman" pitchFamily="18" charset="0"/>
                <a:cs typeface="Times New Roman" pitchFamily="18" charset="0"/>
              </a:rPr>
              <a:t>Przyznawanie i wypłata świadczeń opiekuńczych i rodzicielskich;</a:t>
            </a:r>
          </a:p>
          <a:p>
            <a:pPr>
              <a:buFont typeface="Wingdings" pitchFamily="2" charset="2"/>
              <a:buChar char="Ø"/>
            </a:pPr>
            <a:r>
              <a:rPr lang="pl-PL" sz="2500" dirty="0">
                <a:latin typeface="Times New Roman" pitchFamily="18" charset="0"/>
                <a:cs typeface="Times New Roman" pitchFamily="18" charset="0"/>
              </a:rPr>
              <a:t>Przyznawanie i wypłata świadczeń wychowawczych.</a:t>
            </a:r>
          </a:p>
          <a:p>
            <a:pPr>
              <a:buFont typeface="Wingdings" pitchFamily="2" charset="2"/>
              <a:buChar char="Ø"/>
            </a:pPr>
            <a:endParaRPr lang="pl-PL" sz="25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Na podstawie </a:t>
            </a:r>
            <a:r>
              <a:rPr lang="pl-PL" sz="2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ustawy z dnia 7 września 2007 r.  o pomocy osobom uprawnionym do alimentów</a:t>
            </a:r>
            <a:endParaRPr lang="pl-PL" sz="25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pl-PL" sz="2500" dirty="0">
                <a:latin typeface="Times New Roman" pitchFamily="18" charset="0"/>
                <a:cs typeface="Times New Roman" pitchFamily="18" charset="0"/>
              </a:rPr>
              <a:t>Przyznawanie i wypłacanie świadczeń z funduszu alimentacyjnego;</a:t>
            </a:r>
          </a:p>
          <a:p>
            <a:pPr lvl="0">
              <a:buFont typeface="Wingdings" pitchFamily="2" charset="2"/>
              <a:buChar char="Ø"/>
            </a:pPr>
            <a:r>
              <a:rPr lang="pl-PL" sz="2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Postępowanie wobec dłużników alimentacyjnych.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DANE O KORZYSTAJĄCYCH                  </a:t>
            </a:r>
            <a:b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Z POMOCY SPOŁECZNEJ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       Prawo do świadczeń z pomocy społecznej przysługuje osobom i rodzinom, które przy pomocy własnych środków, zasobów i możliwości nie są w stanie przezwyciężyć trudności i zaspokoić swoich podstawowych potrzeb życiowych. Najczęstszymi dysfunkcjami występującymi w rodzinach korzystających z pomocy  w 2022 r. były: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ubóstwo – 36 rodzin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87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osób (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40,9% 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rodzin objętych pomocą),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długotrwała lub ciężka choroba –</a:t>
            </a:r>
            <a:r>
              <a:rPr lang="pl-PL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pl-PL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rodziny,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osób (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27,3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%),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niepełnosprawność –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rodzin,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osób (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22,7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%),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bezrobocie –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rodzin,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osoby (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18,2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%),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Potrzeba ochrony macierzyństwa, w tym wielodzietności – 11 rodzin, 60 osób (12,5%)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alkoholizm –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rodzin,</a:t>
            </a:r>
            <a:r>
              <a:rPr lang="pl-PL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pl-PL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osób (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6,8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%),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bezradność w sprawach opiekuńczo-wychowawczych i prowadzenia gosp. domowego –</a:t>
            </a:r>
            <a:r>
              <a:rPr lang="pl-PL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pl-PL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rodzin,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osób (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5,7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%).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       Dane za rok 2022 w porównaniu z danymi w latach poprzednich wskazują na utrzymujący się wysoki wskaźnik rodzin korzystających z powodu długotrwałej lub ciężkiej choroby, ubóstwa, niepełnosprawności i bezrobocia oraz spadek liczby rodzin korzystających z pomocy z powodu potrzeby ochrony macierzyństwa w tym wielodzietności, alkoholizmu i bezradności w sprawach opiekuńczo-wychowawczych i prowadzenia gospodarstwa domowego.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POWODY UDZIELENIA POMOCY </a:t>
            </a:r>
            <a:b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 WSPARCIA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11560" y="1412776"/>
            <a:ext cx="8064896" cy="4320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Wykres 3. Liczba rodzin, które w latach 2020-2022 uzyskały pomoc i wsparcie</a:t>
            </a:r>
          </a:p>
          <a:p>
            <a:pPr>
              <a:buNone/>
            </a:pP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half" idx="2"/>
          </p:nvPr>
        </p:nvGraphicFramePr>
        <p:xfrm>
          <a:off x="539552" y="2060848"/>
          <a:ext cx="8075612" cy="4210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323528" y="630932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UDZIELONA POMOC W LATACH </a:t>
            </a:r>
            <a:b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2020-2022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9256" cy="460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Wykres 4. Osoby i rodziny, którym udzielono pomocy i wsparcia w latach 2020-2022</a:t>
            </a:r>
            <a:endParaRPr lang="pl-PL" sz="1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half" idx="2"/>
          </p:nvPr>
        </p:nvGraphicFramePr>
        <p:xfrm>
          <a:off x="468313" y="2133600"/>
          <a:ext cx="8213725" cy="4021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179512" y="6381328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UDZIELANIE ŚWIADCZEŃ </a:t>
            </a:r>
            <a:b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Z POMOCY SPOŁECZNEJ</a:t>
            </a:r>
            <a:endParaRPr lang="pl-PL" sz="28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pl-PL" sz="5200" dirty="0">
                <a:latin typeface="Times New Roman" pitchFamily="18" charset="0"/>
                <a:cs typeface="Times New Roman" pitchFamily="18" charset="0"/>
              </a:rPr>
              <a:t>Prawo do świadczeń z pomocy społecznej przysługuje osobom i rodzinom, które spełniają warunki określone w art. 8 ust. 1 lub ust. 3 ustawy o pomocy społecznej z 2004 r. przy jednoczesnym wystąpieniu co najmniej jednego z powodów określonych w art. 7 w/</a:t>
            </a:r>
            <a:r>
              <a:rPr lang="pl-PL" sz="5200" dirty="0" err="1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pl-PL" sz="5200" dirty="0">
                <a:latin typeface="Times New Roman" pitchFamily="18" charset="0"/>
                <a:cs typeface="Times New Roman" pitchFamily="18" charset="0"/>
              </a:rPr>
              <a:t> ustawy. Miesięczny dochód osoby lub rodziny ubiegającej się o pomoc nie może być wyższy od kwoty tzw. kryterium dochodowego, które od stycznia 2022 r. wynosi odpowiednio: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pl-PL" sz="5200" dirty="0">
                <a:latin typeface="Times New Roman" pitchFamily="18" charset="0"/>
                <a:cs typeface="Times New Roman" pitchFamily="18" charset="0"/>
              </a:rPr>
              <a:t>dla osoby samotnie gospodarującej, dochód nie przekraczający kwoty </a:t>
            </a:r>
            <a:r>
              <a:rPr lang="pl-PL" sz="5200" b="1" dirty="0">
                <a:latin typeface="Times New Roman" pitchFamily="18" charset="0"/>
                <a:cs typeface="Times New Roman" pitchFamily="18" charset="0"/>
              </a:rPr>
              <a:t>776 zł</a:t>
            </a:r>
            <a:r>
              <a:rPr lang="pl-PL" sz="52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pl-PL" sz="5200" dirty="0">
                <a:latin typeface="Times New Roman" pitchFamily="18" charset="0"/>
                <a:cs typeface="Times New Roman" pitchFamily="18" charset="0"/>
              </a:rPr>
              <a:t>dla osoby w rodzinie, dochód na osobę w rodzinie nie przekraczający kwoty </a:t>
            </a:r>
            <a:r>
              <a:rPr lang="pl-PL" sz="5200" b="1" dirty="0">
                <a:latin typeface="Times New Roman" pitchFamily="18" charset="0"/>
                <a:cs typeface="Times New Roman" pitchFamily="18" charset="0"/>
              </a:rPr>
              <a:t>600 zł</a:t>
            </a:r>
            <a:r>
              <a:rPr lang="pl-PL" sz="52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pl-PL" sz="52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70000"/>
              </a:lnSpc>
              <a:buNone/>
            </a:pPr>
            <a:r>
              <a:rPr lang="pl-PL" sz="52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5200" dirty="0">
                <a:latin typeface="Times New Roman" pitchFamily="18" charset="0"/>
                <a:cs typeface="Times New Roman" pitchFamily="18" charset="0"/>
              </a:rPr>
              <a:t>Wywiad środowiskowy wraz z niezbędną dokumentacją jest podstawą do wydania decyzji administracyjnej, w której określona zostaje forma przyznanej pomocy. W 2022 r. pracownicy socjalni przeprowadzili </a:t>
            </a:r>
            <a:r>
              <a:rPr lang="pl-PL" sz="5200" b="1" dirty="0">
                <a:latin typeface="Times New Roman" pitchFamily="18" charset="0"/>
                <a:cs typeface="Times New Roman" pitchFamily="18" charset="0"/>
              </a:rPr>
              <a:t>141 rodzinnych wywiadów środowiskowych (w 55 rodzinach) </a:t>
            </a:r>
            <a:r>
              <a:rPr lang="pl-PL" sz="5200" dirty="0">
                <a:latin typeface="Times New Roman" pitchFamily="18" charset="0"/>
                <a:cs typeface="Times New Roman" pitchFamily="18" charset="0"/>
              </a:rPr>
              <a:t>oraz </a:t>
            </a:r>
            <a:r>
              <a:rPr lang="pl-PL" sz="5200" b="1" dirty="0">
                <a:latin typeface="Times New Roman" pitchFamily="18" charset="0"/>
                <a:cs typeface="Times New Roman" pitchFamily="18" charset="0"/>
              </a:rPr>
              <a:t>5 wywiadów środowiskowych </a:t>
            </a:r>
            <a:r>
              <a:rPr lang="pl-PL" sz="5200" dirty="0">
                <a:latin typeface="Times New Roman" pitchFamily="18" charset="0"/>
                <a:cs typeface="Times New Roman" pitchFamily="18" charset="0"/>
              </a:rPr>
              <a:t>w związku z ustaleniem prawa do świadczeń opiekuńczych </a:t>
            </a:r>
            <a:r>
              <a:rPr lang="pl-PL" sz="5200">
                <a:latin typeface="Times New Roman" pitchFamily="18" charset="0"/>
                <a:cs typeface="Times New Roman" pitchFamily="18" charset="0"/>
              </a:rPr>
              <a:t>oraz 7</a:t>
            </a:r>
            <a:r>
              <a:rPr lang="pl-PL" sz="5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5200" b="1" dirty="0">
                <a:latin typeface="Times New Roman" pitchFamily="18" charset="0"/>
                <a:cs typeface="Times New Roman" pitchFamily="18" charset="0"/>
              </a:rPr>
              <a:t>wywiady </a:t>
            </a:r>
            <a:r>
              <a:rPr lang="pl-PL" sz="5200" dirty="0">
                <a:latin typeface="Times New Roman" pitchFamily="18" charset="0"/>
                <a:cs typeface="Times New Roman" pitchFamily="18" charset="0"/>
              </a:rPr>
              <a:t>na prośbę innych OPS i </a:t>
            </a:r>
            <a:r>
              <a:rPr lang="pl-PL" sz="5200" b="1" dirty="0">
                <a:latin typeface="Times New Roman" pitchFamily="18" charset="0"/>
                <a:cs typeface="Times New Roman" pitchFamily="18" charset="0"/>
              </a:rPr>
              <a:t>6 wywiadów alimentacyjnych</a:t>
            </a:r>
            <a:r>
              <a:rPr lang="pl-PL" sz="5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70000"/>
              </a:lnSpc>
              <a:buNone/>
            </a:pPr>
            <a:r>
              <a:rPr lang="pl-PL" sz="5200" dirty="0">
                <a:latin typeface="Times New Roman" pitchFamily="18" charset="0"/>
                <a:cs typeface="Times New Roman" pitchFamily="18" charset="0"/>
              </a:rPr>
              <a:t>	W 2022 r. z zakresu pomocy społecznej wydano </a:t>
            </a:r>
            <a:r>
              <a:rPr lang="pl-PL" sz="5200" b="1" dirty="0">
                <a:latin typeface="Times New Roman" pitchFamily="18" charset="0"/>
                <a:cs typeface="Times New Roman" pitchFamily="18" charset="0"/>
              </a:rPr>
              <a:t>149 decyzji administracyjnych</a:t>
            </a:r>
            <a:r>
              <a:rPr lang="pl-PL" sz="5200" dirty="0">
                <a:latin typeface="Times New Roman" pitchFamily="18" charset="0"/>
                <a:cs typeface="Times New Roman" pitchFamily="18" charset="0"/>
              </a:rPr>
              <a:t>, w tym </a:t>
            </a:r>
            <a:r>
              <a:rPr lang="pl-PL" sz="5200" b="1" dirty="0">
                <a:latin typeface="Times New Roman" pitchFamily="18" charset="0"/>
                <a:cs typeface="Times New Roman" pitchFamily="18" charset="0"/>
              </a:rPr>
              <a:t>5 decyzji dotyczących usług opiekuńczych, 2 decyzje </a:t>
            </a:r>
            <a:r>
              <a:rPr lang="pl-PL" sz="5200" dirty="0">
                <a:latin typeface="Times New Roman" pitchFamily="18" charset="0"/>
                <a:cs typeface="Times New Roman" pitchFamily="18" charset="0"/>
              </a:rPr>
              <a:t>dot. prawa do świadczeń opieki zdrowotnej i </a:t>
            </a:r>
            <a:r>
              <a:rPr lang="pl-PL" sz="5200" b="1" dirty="0">
                <a:latin typeface="Times New Roman" pitchFamily="18" charset="0"/>
                <a:cs typeface="Times New Roman" pitchFamily="18" charset="0"/>
              </a:rPr>
              <a:t>10 decyzji </a:t>
            </a:r>
            <a:r>
              <a:rPr lang="pl-PL" sz="5200" dirty="0">
                <a:latin typeface="Times New Roman" pitchFamily="18" charset="0"/>
                <a:cs typeface="Times New Roman" pitchFamily="18" charset="0"/>
              </a:rPr>
              <a:t>dot. stypendiów szkolnych. Wpłynęło </a:t>
            </a:r>
            <a:r>
              <a:rPr lang="pl-PL" sz="5200" b="1" dirty="0">
                <a:latin typeface="Times New Roman" pitchFamily="18" charset="0"/>
                <a:cs typeface="Times New Roman" pitchFamily="18" charset="0"/>
              </a:rPr>
              <a:t>1 odwołanie </a:t>
            </a:r>
            <a:r>
              <a:rPr lang="pl-PL" sz="5200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pl-PL" sz="5200" b="1" dirty="0">
                <a:latin typeface="Times New Roman" pitchFamily="18" charset="0"/>
                <a:cs typeface="Times New Roman" pitchFamily="18" charset="0"/>
              </a:rPr>
              <a:t>Samorządowego Kolegium Odwoławczego, </a:t>
            </a:r>
            <a:r>
              <a:rPr lang="pl-PL" sz="5200" dirty="0">
                <a:latin typeface="Times New Roman" pitchFamily="18" charset="0"/>
                <a:cs typeface="Times New Roman" pitchFamily="18" charset="0"/>
              </a:rPr>
              <a:t>które SKO utrzymało w mocy. 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WYWIADY ŚRODOWISKOWE </a:t>
            </a:r>
            <a:b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W LATACH 2020-2022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9256" cy="532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Wykres 5. Osoby i rodziny, z którymi przeprowadzono wywiad środowiskowy</a:t>
            </a:r>
            <a:endParaRPr lang="pl-PL" sz="1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half" idx="2"/>
          </p:nvPr>
        </p:nvGraphicFramePr>
        <p:xfrm>
          <a:off x="468313" y="2205038"/>
          <a:ext cx="8218487" cy="3921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323528" y="6381328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FORMY REALIZOWANYCH ŚWIADCZEŃ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Gminny Ośrodek Pomocy Społecznej w Przesmykach udzielał pomocy potrzebującym mieszkańcom gminy realizując świadczenia z pomocy społecznej w formie: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Świadczeń pieniężnych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(zasiłek stały, zasiłek okresowy i zasiłek celowy), z których w 2022 r. skorzystało</a:t>
            </a:r>
            <a:r>
              <a:rPr lang="pl-PL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31 rodzin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45 osób w rodzinach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Świadczeń niepieniężnych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(posiłek, ubranie, schronienie, sprawienie pogrzebu, odpłatność za pobyt w DPS, specjalistyczne usługi opiekuńcze), z których w 2022 r. </a:t>
            </a:r>
            <a:r>
              <a:rPr lang="pl-PL" sz="2400">
                <a:latin typeface="Times New Roman" pitchFamily="18" charset="0"/>
                <a:cs typeface="Times New Roman" pitchFamily="18" charset="0"/>
              </a:rPr>
              <a:t>skorzystały </a:t>
            </a:r>
            <a:r>
              <a:rPr lang="pl-PL" sz="2400" b="1">
                <a:latin typeface="Times New Roman" pitchFamily="18" charset="0"/>
                <a:cs typeface="Times New Roman" pitchFamily="18" charset="0"/>
              </a:rPr>
              <a:t>23 </a:t>
            </a: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rodziny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90 osób w rodzinach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).</a:t>
            </a:r>
            <a:endParaRPr lang="pl-PL" sz="2400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ŚWIADCZENIA PIENIĘŻNE Z POMOCY SPOŁECZNEJ UDZIELONE W LATACH 2020-2022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7544" y="1412776"/>
            <a:ext cx="8208912" cy="532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Wykres 6. Osoby i rodziny, którym przyznano świadczenie pieniężne w latach 2020-2022</a:t>
            </a:r>
          </a:p>
          <a:p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half" idx="2"/>
          </p:nvPr>
        </p:nvGraphicFramePr>
        <p:xfrm>
          <a:off x="468313" y="1989138"/>
          <a:ext cx="8218487" cy="4137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323528" y="630932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ŚWIADCZENIA PIENIĘŻNE Z POMOCY SPOŁECZNEJ UDZIELONE W LATACH 2020-2022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39552" y="1412776"/>
            <a:ext cx="8219256" cy="532656"/>
          </a:xfrm>
        </p:spPr>
        <p:txBody>
          <a:bodyPr/>
          <a:lstStyle/>
          <a:p>
            <a:pPr>
              <a:buNone/>
            </a:pP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Wykres 7. Kwota świadczeń pieniężnych w złotych</a:t>
            </a:r>
          </a:p>
          <a:p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half" idx="2"/>
          </p:nvPr>
        </p:nvGraphicFramePr>
        <p:xfrm>
          <a:off x="468313" y="2205038"/>
          <a:ext cx="8218487" cy="3921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323528" y="6381328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ŚWIADCZENIA NIEPIENIĘŻNE Z POMOCY SPOŁECZNEJ UDZIELONE W LATACH 2020-2022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39552" y="1484784"/>
            <a:ext cx="8219256" cy="460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Wykres 8. Osoby i rodziny, którym przyznano świadczenie niepieniężne w latach 2020-2022</a:t>
            </a:r>
          </a:p>
          <a:p>
            <a:pPr>
              <a:buNone/>
            </a:pP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half" idx="2"/>
          </p:nvPr>
        </p:nvGraphicFramePr>
        <p:xfrm>
          <a:off x="468313" y="2205038"/>
          <a:ext cx="8218487" cy="3921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251520" y="630932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spc="3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PODSTAWA PRAWNA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sz="2600" b="1" dirty="0">
                <a:latin typeface="Times New Roman" pitchFamily="18" charset="0"/>
                <a:cs typeface="Times New Roman" pitchFamily="18" charset="0"/>
              </a:rPr>
              <a:t>Na podstawie art. 16a ustawy z dnia 12 marca 2004 r. o pomocy społecznej (t. j. Dz. U. z 2021 r., poz. 2268 ze zm.) gmina ma corocznie obowiązek przygotowania i przedstawienia do 30 kwietnia Radzie Gminy Oceny Zasobów Pomocy Społecznej. </a:t>
            </a:r>
          </a:p>
          <a:p>
            <a:pPr algn="just"/>
            <a:r>
              <a:rPr lang="pl-PL" sz="2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Ocena zasobów zawiera dane demograficzne i statystyczne, które ukazują lokalną sytuację społeczno-demograficzną oraz niezbędne do realizacji kwestie społeczne. Ocena wraz z rekomendacjami jest podstawą do planowania budżetu na rok następny.</a:t>
            </a:r>
          </a:p>
          <a:p>
            <a:pPr algn="just"/>
            <a:r>
              <a:rPr lang="pl-PL" sz="2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Przygotowanie „Oceny zasobów pomocy społecznej” dokonywane jest za pośrednictwem internetowej Centralnej Aplikacji Statystycznej (CAS), dzięki której przesyłane są dane do Mazowieckiego Centrum Polityki Społecznej.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ŚWIADCZENIA NIEPIENIĘŻNE Z POMOCY SPOŁECZNEJ UDZIELONE W LATACH 2020-2022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9256" cy="460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Wykres 9. Kwota świadczeń niepieniężnych w złotych</a:t>
            </a:r>
          </a:p>
          <a:p>
            <a:pPr>
              <a:buNone/>
            </a:pP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half" idx="2"/>
          </p:nvPr>
        </p:nvGraphicFramePr>
        <p:xfrm>
          <a:off x="468313" y="2133600"/>
          <a:ext cx="8218487" cy="3992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251520" y="630932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ŚWIADCZENIA REALIZOWANE PRZEZ </a:t>
            </a:r>
            <a:b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GMINNY OŚRODEK POMOCY SPOŁECZNEJ </a:t>
            </a:r>
            <a:b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W PRZESMYKACH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fontScale="40000" lnSpcReduction="20000"/>
          </a:bodyPr>
          <a:lstStyle/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Gminny Ośrodek Pomocy Społecznej w Przesmykach realizuje świadczenia z pomocy społecznej, w tym:</a:t>
            </a:r>
          </a:p>
          <a:p>
            <a:pPr algn="just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b="1" dirty="0">
                <a:latin typeface="Times New Roman" pitchFamily="18" charset="0"/>
                <a:cs typeface="Times New Roman" pitchFamily="18" charset="0"/>
              </a:rPr>
              <a:t>zadania własne gminy o charakterze obowiązkowym – finansowane z budżetu państwa (dotacja celowa) oraz z budżetu gminy (środki własne gminy):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Przyznawanie i wypłacanie zasiłków okresowych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Przyznawanie i wypłacanie zasiłków celowych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Przyznawanie i wypłacanie zasiłków stałych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Przyznawanie i wypłacanie stypendiów szkolnych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Opłacanie składek na ubezpieczenie zdrowotne od zasiłków stałych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Dożywianie dzieci w ramach Rządowego Programu „Pomoc państwa w zakresie dożywiania”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Praca socjalna rozumiana jako działalność zawodowa, skierowana na pomoc osobom i rodzinom we wzmocnieniu lub odzyskaniu zdolności do funkcjonowania w społeczeństwie</a:t>
            </a:r>
          </a:p>
          <a:p>
            <a:pPr algn="just">
              <a:buFont typeface="Wingdings" pitchFamily="2" charset="2"/>
              <a:buChar char="Ø"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b="1" dirty="0">
                <a:latin typeface="Times New Roman" pitchFamily="18" charset="0"/>
                <a:cs typeface="Times New Roman" pitchFamily="18" charset="0"/>
              </a:rPr>
              <a:t>zadania zlecone gminie z zakresu administracji rządowej – finansowane z dotacji celowej wojewody: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Opłacanie składek na ubezpieczenie zdrowotne od świadczeń pielęgnacyjnych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Przyznawanie specjalistycznych usług opiekuńczych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Przyznawanie i wypłacanie świadczeń rodzinnych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Przyznawanie i wypłacanie świadczeń wychowawczych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Przyznawanie i wypłacanie świadczeń z funduszu alimentacyjnego</a:t>
            </a:r>
          </a:p>
          <a:p>
            <a:pPr algn="just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b="1" dirty="0">
                <a:latin typeface="Times New Roman" pitchFamily="18" charset="0"/>
                <a:cs typeface="Times New Roman" pitchFamily="18" charset="0"/>
              </a:rPr>
              <a:t>zadania wynikające z innych ustaw i porozumień.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WYDATKI BUDŻETOWE REALIZOWANE PRZEZ GMINNY OŚRODEK POMOCY SPOŁECZNEJ </a:t>
            </a:r>
            <a:b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W PRZESMYKACH W LATACH 2020-2022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9256" cy="460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Wykres 10. Poniesione wydatki w złotych</a:t>
            </a:r>
          </a:p>
          <a:p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half" idx="2"/>
          </p:nvPr>
        </p:nvGraphicFramePr>
        <p:xfrm>
          <a:off x="468313" y="2060575"/>
          <a:ext cx="8218487" cy="4065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323528" y="6381328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WYDATKI BUDŻETOWE REALIZOWANE PRZEZ GMINNY OŚRODEK POMOCY SPOŁECZNEJ W PRZESMYKACH W LATACH 2020-2022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9256" cy="532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Wykres 11. Źródła finansowania GOPS oraz poniesione wydatki  w złotych</a:t>
            </a:r>
          </a:p>
          <a:p>
            <a:pPr>
              <a:buNone/>
            </a:pP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half" idx="2"/>
          </p:nvPr>
        </p:nvGraphicFramePr>
        <p:xfrm>
          <a:off x="395288" y="2133600"/>
          <a:ext cx="8291512" cy="3992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395536" y="630932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WYKONANIE BUDŻETU GMINNEGO OŚRODKA POMOCY SPOŁECZNEJ W LATACH 2021-2022 </a:t>
            </a:r>
            <a:endParaRPr lang="pl-PL" sz="2400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4040188" cy="474067"/>
          </a:xfrm>
        </p:spPr>
        <p:txBody>
          <a:bodyPr>
            <a:normAutofit fontScale="25000" lnSpcReduction="20000"/>
          </a:bodyPr>
          <a:lstStyle/>
          <a:p>
            <a:endParaRPr lang="pl-PL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sz="8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Rok 2021 – 4.720.907 zł</a:t>
            </a:r>
          </a:p>
          <a:p>
            <a:endParaRPr lang="pl-PL" dirty="0"/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3"/>
          </p:nvPr>
        </p:nvSpPr>
        <p:spPr>
          <a:xfrm>
            <a:off x="4644008" y="1844824"/>
            <a:ext cx="4041775" cy="474067"/>
          </a:xfrm>
        </p:spPr>
        <p:txBody>
          <a:bodyPr>
            <a:normAutofit fontScale="25000" lnSpcReduction="20000"/>
          </a:bodyPr>
          <a:lstStyle/>
          <a:p>
            <a:endParaRPr lang="pl-PL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sz="8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Rok 2022 – 5.830.363 zł</a:t>
            </a:r>
          </a:p>
          <a:p>
            <a:endParaRPr lang="pl-PL" dirty="0"/>
          </a:p>
        </p:txBody>
      </p:sp>
      <p:graphicFrame>
        <p:nvGraphicFramePr>
          <p:cNvPr id="12" name="Symbol zastępczy zawartości 11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Prostokąt 9"/>
          <p:cNvSpPr/>
          <p:nvPr/>
        </p:nvSpPr>
        <p:spPr>
          <a:xfrm>
            <a:off x="1979712" y="1268760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Wykres 12. Wydatki  w złotych  i źródła ich finansowania</a:t>
            </a:r>
            <a:endParaRPr lang="pl-PL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1" name="Symbol zastępczy zawartości 8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WYKONANIE BUDŻETU GMINNEGO OŚRODKA POMOCY SPOŁECZNEJ W LATACH 2021-2022 </a:t>
            </a:r>
            <a:endParaRPr lang="pl-PL" sz="24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7544" y="1772816"/>
            <a:ext cx="4040188" cy="639762"/>
          </a:xfrm>
        </p:spPr>
        <p:txBody>
          <a:bodyPr>
            <a:normAutofit fontScale="77500" lnSpcReduction="20000"/>
          </a:bodyPr>
          <a:lstStyle/>
          <a:p>
            <a:endParaRPr lang="pl-PL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Rok 2021 – 4.083.963 zł</a:t>
            </a:r>
          </a:p>
          <a:p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4008" y="1772816"/>
            <a:ext cx="4041775" cy="639762"/>
          </a:xfrm>
        </p:spPr>
        <p:txBody>
          <a:bodyPr>
            <a:normAutofit fontScale="77500" lnSpcReduction="20000"/>
          </a:bodyPr>
          <a:lstStyle/>
          <a:p>
            <a:endParaRPr lang="pl-PL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Rok 2022 – 2.928.601 zł</a:t>
            </a:r>
          </a:p>
          <a:p>
            <a:endParaRPr lang="pl-PL" dirty="0"/>
          </a:p>
        </p:txBody>
      </p:sp>
      <p:graphicFrame>
        <p:nvGraphicFramePr>
          <p:cNvPr id="11" name="Symbol zastępczy zawartości 10"/>
          <p:cNvGraphicFramePr>
            <a:graphicFrameLocks noGrp="1"/>
          </p:cNvGraphicFramePr>
          <p:nvPr>
            <p:ph sz="quarter" idx="4"/>
          </p:nvPr>
        </p:nvGraphicFramePr>
        <p:xfrm>
          <a:off x="4645025" y="2420938"/>
          <a:ext cx="4041775" cy="3705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rostokąt 6"/>
          <p:cNvSpPr/>
          <p:nvPr/>
        </p:nvSpPr>
        <p:spPr>
          <a:xfrm>
            <a:off x="467544" y="1268760"/>
            <a:ext cx="82809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Wykres 13. Wydatki  na zadania zlecone z dotacji budżetu państwa</a:t>
            </a:r>
            <a:endParaRPr lang="pl-PL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sz="half" idx="2"/>
          </p:nvPr>
        </p:nvGraphicFramePr>
        <p:xfrm>
          <a:off x="457200" y="2420938"/>
          <a:ext cx="4040188" cy="3705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Prostokąt 9"/>
          <p:cNvSpPr/>
          <p:nvPr/>
        </p:nvSpPr>
        <p:spPr>
          <a:xfrm>
            <a:off x="323528" y="6381328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WYKONANIE BUDŻETU GMINNEGO OŚRODKA POMOCY SPOŁECZNEJW LATACH 2021-2022 </a:t>
            </a:r>
            <a:endParaRPr lang="pl-PL" sz="24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7544" y="1772816"/>
            <a:ext cx="4040188" cy="639762"/>
          </a:xfrm>
        </p:spPr>
        <p:txBody>
          <a:bodyPr>
            <a:normAutofit fontScale="77500" lnSpcReduction="20000"/>
          </a:bodyPr>
          <a:lstStyle/>
          <a:p>
            <a:endParaRPr lang="pl-PL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sz="23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Rok 2021 – 172.602 zł</a:t>
            </a:r>
          </a:p>
          <a:p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4008" y="1772816"/>
            <a:ext cx="4041775" cy="639762"/>
          </a:xfrm>
        </p:spPr>
        <p:txBody>
          <a:bodyPr>
            <a:normAutofit fontScale="77500" lnSpcReduction="20000"/>
          </a:bodyPr>
          <a:lstStyle/>
          <a:p>
            <a:endParaRPr lang="pl-PL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Rok 2022 – 194.881 zł</a:t>
            </a:r>
          </a:p>
          <a:p>
            <a:endParaRPr lang="pl-PL" dirty="0"/>
          </a:p>
        </p:txBody>
      </p:sp>
      <p:graphicFrame>
        <p:nvGraphicFramePr>
          <p:cNvPr id="10" name="Symbol zastępczy zawartości 9"/>
          <p:cNvGraphicFramePr>
            <a:graphicFrameLocks noGrp="1"/>
          </p:cNvGraphicFramePr>
          <p:nvPr>
            <p:ph sz="quarter" idx="4"/>
          </p:nvPr>
        </p:nvGraphicFramePr>
        <p:xfrm>
          <a:off x="4644008" y="2276872"/>
          <a:ext cx="4041775" cy="3705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rostokąt 6"/>
          <p:cNvSpPr/>
          <p:nvPr/>
        </p:nvSpPr>
        <p:spPr>
          <a:xfrm>
            <a:off x="395536" y="1340768"/>
            <a:ext cx="82809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Wykres 14. Wydatki na zadania własne dotowane z budżetu państwa</a:t>
            </a:r>
            <a:endParaRPr lang="pl-PL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51520" y="6381328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sz="half" idx="2"/>
          </p:nvPr>
        </p:nvGraphicFramePr>
        <p:xfrm>
          <a:off x="467544" y="2276872"/>
          <a:ext cx="4040188" cy="3705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WYKONANIE BUDŻETU GMINNEGO OŚRODKA POMOCY SPOŁECZNEJ W LATACH 2021-2022 </a:t>
            </a:r>
            <a:endParaRPr lang="pl-PL" sz="24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4040188" cy="639762"/>
          </a:xfrm>
        </p:spPr>
        <p:txBody>
          <a:bodyPr>
            <a:normAutofit fontScale="77500" lnSpcReduction="20000"/>
          </a:bodyPr>
          <a:lstStyle/>
          <a:p>
            <a:endParaRPr lang="pl-PL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sz="23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Rok 2021 – 464.256 zł</a:t>
            </a:r>
          </a:p>
          <a:p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4008" y="1844824"/>
            <a:ext cx="4041775" cy="639762"/>
          </a:xfrm>
        </p:spPr>
        <p:txBody>
          <a:bodyPr>
            <a:normAutofit fontScale="77500" lnSpcReduction="20000"/>
          </a:bodyPr>
          <a:lstStyle/>
          <a:p>
            <a:endParaRPr lang="pl-PL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sz="23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Rok 2022 – 513.205 zł</a:t>
            </a:r>
          </a:p>
          <a:p>
            <a:endParaRPr lang="pl-PL" dirty="0"/>
          </a:p>
        </p:txBody>
      </p:sp>
      <p:graphicFrame>
        <p:nvGraphicFramePr>
          <p:cNvPr id="10" name="Symbol zastępczy zawartości 9"/>
          <p:cNvGraphicFramePr>
            <a:graphicFrameLocks noGrp="1"/>
          </p:cNvGraphicFramePr>
          <p:nvPr>
            <p:ph sz="quarter" idx="4"/>
          </p:nvPr>
        </p:nvGraphicFramePr>
        <p:xfrm>
          <a:off x="4645025" y="2276475"/>
          <a:ext cx="4041775" cy="3960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rostokąt 6"/>
          <p:cNvSpPr/>
          <p:nvPr/>
        </p:nvSpPr>
        <p:spPr>
          <a:xfrm>
            <a:off x="467544" y="1340768"/>
            <a:ext cx="82089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Wykres 15. Wydatki  na zadania własne ponoszone  ze środków własnych gminy</a:t>
            </a:r>
            <a:endParaRPr lang="pl-PL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323528" y="6381328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  <p:graphicFrame>
        <p:nvGraphicFramePr>
          <p:cNvPr id="9" name="Symbol zastępczy zawartości 9"/>
          <p:cNvGraphicFramePr>
            <a:graphicFrameLocks noGrp="1"/>
          </p:cNvGraphicFramePr>
          <p:nvPr>
            <p:ph sz="half" idx="2"/>
          </p:nvPr>
        </p:nvGraphicFramePr>
        <p:xfrm>
          <a:off x="457200" y="2276872"/>
          <a:ext cx="4040188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WYKONANIE BUDŻETU GMINNEGO OŚRODKA POMOCY SPOŁECZNEJ W 2022 ROKU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7544" y="1412776"/>
            <a:ext cx="8219256" cy="4606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Wykres 16. Wydatki  na inne zadania własne zlecone przez Wójta </a:t>
            </a: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dotowane z budżetu państwa</a:t>
            </a:r>
            <a:endParaRPr lang="pl-PL" sz="1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half" idx="2"/>
          </p:nvPr>
        </p:nvGraphicFramePr>
        <p:xfrm>
          <a:off x="1187624" y="1772816"/>
          <a:ext cx="6912768" cy="4353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Prostokąt 5"/>
          <p:cNvSpPr/>
          <p:nvPr/>
        </p:nvSpPr>
        <p:spPr>
          <a:xfrm>
            <a:off x="395536" y="6453336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REALIZACJA ZADAŃ ZLECONYCH               </a:t>
            </a:r>
            <a:b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W LATACH 2020-2022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39552" y="1412776"/>
            <a:ext cx="8219256" cy="460648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pl-PL" sz="2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Wykres 17. Kwoty przeznaczone na realizację świadczeń wychowawczych i rodzinnych (z wyłączeniem świadczeń opiekuńczych) w złotych</a:t>
            </a:r>
          </a:p>
          <a:p>
            <a:pPr>
              <a:buNone/>
            </a:pP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half" idx="2"/>
          </p:nvPr>
        </p:nvGraphicFramePr>
        <p:xfrm>
          <a:off x="468313" y="2060575"/>
          <a:ext cx="8218487" cy="4065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251520" y="6453336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spc="3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PODSTAWA PRAWNA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Zgodnie z art. 110 ust. 9 ustawy o pomocy społecznej z dnia 12 marca 2004 r. (t. j. Dz. U. z 2021 r., poz. 2268 ze zm.) kierownik ośrodka pomocy społecznej składa radzie gminy całoroczne sprawozdanie z działalności oraz przedstawia potrzeby w zakresie pomocy społecznej.</a:t>
            </a:r>
          </a:p>
          <a:p>
            <a:pPr algn="just">
              <a:buNone/>
            </a:pPr>
            <a:r>
              <a:rPr lang="pl-PL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Niniejsza prezentacja zawiera opis najważniejszych działań podejmowanych przez ośrodek pomocy społecznej w 2022 roku w porównaniu z danymi z lat wcześniejszych oraz informacje pozwalające określić najważniejsze zadania do wykonania w 2023 roku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REALIZACJA ZADAŃ ZLECONYCH </a:t>
            </a:r>
            <a:b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W LATACH 2020-2022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7544" y="1484784"/>
            <a:ext cx="8219256" cy="460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Wykres 18. Kwoty przeznaczone na realizację świadczeń opiekuńczych w złotych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323528" y="6381328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sz="half" idx="2"/>
          </p:nvPr>
        </p:nvGraphicFramePr>
        <p:xfrm>
          <a:off x="611188" y="1916113"/>
          <a:ext cx="8075612" cy="4210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REALIZACJA INNYCH ZADAŃ ZLECONYCH </a:t>
            </a:r>
            <a:b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W 2022 ROKU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39552" y="1484784"/>
            <a:ext cx="8208912" cy="532656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pl-PL" altLang="zh-CN" sz="1400" b="1" dirty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Tabela 1. Liczba rodzin, którym przyznano i wypłacono w 2022 r. dodatkowe świadczenia i ich kwota</a:t>
            </a:r>
            <a:endParaRPr lang="pl-PL" altLang="zh-CN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half" idx="2"/>
          </p:nvPr>
        </p:nvGraphicFramePr>
        <p:xfrm>
          <a:off x="468313" y="2133600"/>
          <a:ext cx="8378188" cy="4274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3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0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5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65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71951">
                <a:tc rowSpan="2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dirty="0">
                          <a:latin typeface="Times New Roman" pitchFamily="18" charset="0"/>
                          <a:cs typeface="Times New Roman" pitchFamily="18" charset="0"/>
                        </a:rPr>
                        <a:t>Dodatek</a:t>
                      </a:r>
                      <a:r>
                        <a:rPr lang="pl-PL" baseline="0" dirty="0">
                          <a:latin typeface="Times New Roman" pitchFamily="18" charset="0"/>
                          <a:cs typeface="Times New Roman" pitchFamily="18" charset="0"/>
                        </a:rPr>
                        <a:t> osłonowy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dirty="0">
                          <a:latin typeface="Times New Roman" pitchFamily="18" charset="0"/>
                          <a:cs typeface="Times New Roman" pitchFamily="18" charset="0"/>
                        </a:rPr>
                        <a:t>Fundusz Pomocy Ukrainie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itchFamily="18" charset="0"/>
                          <a:cs typeface="Times New Roman" pitchFamily="18" charset="0"/>
                        </a:rPr>
                        <a:t>Fundusz Przeciwdziałania COVID-19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195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Dodatek węglowy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Dodatek na inne źródła ciepła 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3901">
                <a:tc>
                  <a:txBody>
                    <a:bodyPr/>
                    <a:lstStyle/>
                    <a:p>
                      <a:pPr algn="ctr"/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dirty="0">
                          <a:latin typeface="Times New Roman" pitchFamily="18" charset="0"/>
                          <a:cs typeface="Times New Roman" pitchFamily="18" charset="0"/>
                        </a:rPr>
                        <a:t>Liczba rodzin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dirty="0">
                          <a:latin typeface="Times New Roman" pitchFamily="18" charset="0"/>
                          <a:cs typeface="Times New Roman" pitchFamily="18" charset="0"/>
                        </a:rPr>
                        <a:t>621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dirty="0"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dirty="0">
                          <a:latin typeface="Times New Roman" pitchFamily="18" charset="0"/>
                          <a:cs typeface="Times New Roman" pitchFamily="18" charset="0"/>
                        </a:rPr>
                        <a:t>647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dirty="0">
                          <a:latin typeface="Times New Roman" pitchFamily="18" charset="0"/>
                          <a:cs typeface="Times New Roman" pitchFamily="18" charset="0"/>
                        </a:rPr>
                        <a:t>153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3901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itchFamily="18" charset="0"/>
                          <a:cs typeface="Times New Roman" pitchFamily="18" charset="0"/>
                        </a:rPr>
                        <a:t>Kwota wypłaconych świadczeń w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dirty="0">
                          <a:latin typeface="Times New Roman" pitchFamily="18" charset="0"/>
                          <a:cs typeface="Times New Roman" pitchFamily="18" charset="0"/>
                        </a:rPr>
                        <a:t>428.762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dirty="0">
                          <a:latin typeface="Times New Roman" pitchFamily="18" charset="0"/>
                          <a:cs typeface="Times New Roman" pitchFamily="18" charset="0"/>
                        </a:rPr>
                        <a:t>21.000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dirty="0">
                          <a:latin typeface="Times New Roman" pitchFamily="18" charset="0"/>
                          <a:cs typeface="Times New Roman" pitchFamily="18" charset="0"/>
                        </a:rPr>
                        <a:t>1.941.000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dirty="0">
                          <a:latin typeface="Times New Roman" pitchFamily="18" charset="0"/>
                          <a:cs typeface="Times New Roman" pitchFamily="18" charset="0"/>
                        </a:rPr>
                        <a:t>181.500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251520" y="6381328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REALIZACJA ZADAŃ W LATACH 2020-2022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39552" y="1412776"/>
            <a:ext cx="8219256" cy="460648"/>
          </a:xfrm>
        </p:spPr>
        <p:txBody>
          <a:bodyPr>
            <a:normAutofit fontScale="55000" lnSpcReduction="200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l-PL" sz="2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Wykres 19. Składki na ubezpieczenie zdrowotne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l-PL" sz="2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od świadczeń pielęgnacyjnych i specjalnego zasiłku opiekuńczego</a:t>
            </a:r>
            <a:endParaRPr lang="pl-PL" sz="25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half" idx="2"/>
          </p:nvPr>
        </p:nvGraphicFramePr>
        <p:xfrm>
          <a:off x="468313" y="2133600"/>
          <a:ext cx="8218487" cy="3992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395536" y="6381328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REALIZACJA ZADAŃ W LATACH 2020-2022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7544" y="1412776"/>
            <a:ext cx="8219256" cy="604664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Wykres 20. Kwoty świadczeń z funduszu alimentacyjnego w złotych</a:t>
            </a:r>
            <a:endParaRPr lang="pl-PL" sz="1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half" idx="2"/>
          </p:nvPr>
        </p:nvGraphicFramePr>
        <p:xfrm>
          <a:off x="468313" y="2205038"/>
          <a:ext cx="8218487" cy="3921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323528" y="6381328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INNE ZADANIA REALIZOWANE PRZEZ GMINNY OŚRODEK POMOCY SPOŁECZNEJ W ROKU 2022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>
              <a:buNone/>
            </a:pPr>
            <a:r>
              <a:rPr lang="pl-PL" sz="6400" b="1" u="sng" dirty="0">
                <a:latin typeface="Times New Roman" pitchFamily="18" charset="0"/>
                <a:cs typeface="Times New Roman" pitchFamily="18" charset="0"/>
              </a:rPr>
              <a:t>1. Wsparcie rodziny</a:t>
            </a:r>
          </a:p>
          <a:p>
            <a:pPr>
              <a:buFont typeface="Wingdings" pitchFamily="2" charset="2"/>
              <a:buChar char="Ø"/>
            </a:pP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W 2022 roku</a:t>
            </a:r>
            <a:r>
              <a:rPr lang="pl-PL" sz="6400" dirty="0">
                <a:latin typeface="Times New Roman" pitchFamily="18" charset="0"/>
                <a:cs typeface="Times New Roman" pitchFamily="18" charset="0"/>
              </a:rPr>
              <a:t> GOPS zatrudniał na umowę zlecenie </a:t>
            </a: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3 opiekunki środowiskowe </a:t>
            </a:r>
            <a:r>
              <a:rPr lang="pl-PL" sz="6400" dirty="0">
                <a:latin typeface="Times New Roman" pitchFamily="18" charset="0"/>
                <a:cs typeface="Times New Roman" pitchFamily="18" charset="0"/>
              </a:rPr>
              <a:t>– świadczono </a:t>
            </a: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usługi opiekuńcze dla 3 osób</a:t>
            </a:r>
            <a:r>
              <a:rPr lang="pl-PL" sz="6400" dirty="0">
                <a:latin typeface="Times New Roman" pitchFamily="18" charset="0"/>
                <a:cs typeface="Times New Roman" pitchFamily="18" charset="0"/>
              </a:rPr>
              <a:t> (762 godz.)</a:t>
            </a:r>
          </a:p>
          <a:p>
            <a:pPr lvl="0">
              <a:buFont typeface="Wingdings" pitchFamily="2" charset="2"/>
              <a:buChar char="Ø"/>
            </a:pP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Gmina Przesmyki </a:t>
            </a:r>
            <a:r>
              <a:rPr lang="pl-PL" sz="6400" dirty="0">
                <a:latin typeface="Times New Roman" pitchFamily="18" charset="0"/>
                <a:cs typeface="Times New Roman" pitchFamily="18" charset="0"/>
              </a:rPr>
              <a:t>zgodnie z ustawą o wspieraniu rodziny i systemie pieczy zastępczej (t. j. Dz. U. z 2022 roku poz. 447 ze zm.) </a:t>
            </a: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współfinansowała pobyt 7 dzieci w rodzinach zastępczych. </a:t>
            </a:r>
          </a:p>
          <a:p>
            <a:pPr lvl="0">
              <a:buFont typeface="Wingdings" pitchFamily="2" charset="2"/>
              <a:buChar char="Ø"/>
            </a:pP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Kartę Dużej Rodziny </a:t>
            </a:r>
            <a:r>
              <a:rPr lang="pl-PL" sz="6400" dirty="0">
                <a:latin typeface="Times New Roman" pitchFamily="18" charset="0"/>
                <a:cs typeface="Times New Roman" pitchFamily="18" charset="0"/>
              </a:rPr>
              <a:t>w 2022 roku</a:t>
            </a: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 przyznano</a:t>
            </a:r>
            <a:r>
              <a:rPr lang="pl-PL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dla 21 nowych rodzin wielodzietnych. W Gminie Przesmyki KDR posiada ogółem 145 rodzin </a:t>
            </a:r>
            <a:r>
              <a:rPr lang="pl-PL" sz="6400" dirty="0">
                <a:latin typeface="Times New Roman" pitchFamily="18" charset="0"/>
                <a:cs typeface="Times New Roman" pitchFamily="18" charset="0"/>
              </a:rPr>
              <a:t>wielodzietnych.</a:t>
            </a:r>
          </a:p>
          <a:p>
            <a:pPr lvl="0">
              <a:buFont typeface="Wingdings" pitchFamily="2" charset="2"/>
              <a:buChar char="Ø"/>
            </a:pP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Stypendia szkolne w 2022 r. </a:t>
            </a:r>
            <a:r>
              <a:rPr lang="pl-PL" sz="6400" dirty="0">
                <a:latin typeface="Times New Roman" pitchFamily="18" charset="0"/>
                <a:cs typeface="Times New Roman" pitchFamily="18" charset="0"/>
              </a:rPr>
              <a:t>wypłacono dla </a:t>
            </a: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5 rodzin, 10 uczniów.</a:t>
            </a:r>
          </a:p>
          <a:p>
            <a:pPr lvl="0">
              <a:buNone/>
            </a:pPr>
            <a:r>
              <a:rPr lang="pl-PL" sz="6400" b="1" u="sng" dirty="0">
                <a:latin typeface="Times New Roman" pitchFamily="18" charset="0"/>
                <a:cs typeface="Times New Roman" pitchFamily="18" charset="0"/>
              </a:rPr>
              <a:t>2. Objęcie ubezpieczeniem zdrowotnym</a:t>
            </a:r>
            <a:endParaRPr lang="pl-PL" sz="6400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sz="6400" dirty="0">
                <a:latin typeface="Times New Roman" pitchFamily="18" charset="0"/>
                <a:cs typeface="Times New Roman" pitchFamily="18" charset="0"/>
              </a:rPr>
              <a:t>Przyznano prawo do świadczeń opieki zdrowotnej finansowanych ze środków publicznych dla</a:t>
            </a: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 1 osoby nieubezpieczonej (</a:t>
            </a:r>
            <a:r>
              <a:rPr lang="pl-PL" sz="6400" dirty="0">
                <a:latin typeface="Times New Roman" pitchFamily="18" charset="0"/>
                <a:cs typeface="Times New Roman" pitchFamily="18" charset="0"/>
              </a:rPr>
              <a:t>wydano</a:t>
            </a: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 2 decyzje) </a:t>
            </a:r>
          </a:p>
          <a:p>
            <a:pPr lvl="0">
              <a:buNone/>
            </a:pPr>
            <a:r>
              <a:rPr lang="pl-PL" sz="6400" b="1" u="sng" dirty="0">
                <a:latin typeface="Times New Roman" pitchFamily="18" charset="0"/>
                <a:cs typeface="Times New Roman" pitchFamily="18" charset="0"/>
              </a:rPr>
              <a:t>3. Nadzorowanie działań Zespołu Interdyscyplinarnego</a:t>
            </a:r>
            <a:endParaRPr lang="pl-PL" sz="6400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Pracownicy GOPS </a:t>
            </a:r>
            <a:r>
              <a:rPr lang="pl-PL" sz="6400" dirty="0">
                <a:latin typeface="Times New Roman" pitchFamily="18" charset="0"/>
                <a:cs typeface="Times New Roman" pitchFamily="18" charset="0"/>
              </a:rPr>
              <a:t>nadzorują działania i prowadzą dokumentację</a:t>
            </a: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6400" dirty="0">
                <a:latin typeface="Times New Roman" pitchFamily="18" charset="0"/>
                <a:cs typeface="Times New Roman" pitchFamily="18" charset="0"/>
              </a:rPr>
              <a:t>działającego przy GOPS </a:t>
            </a: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Zespołu Interdyscyplinarnego </a:t>
            </a:r>
            <a:r>
              <a:rPr lang="pl-PL" sz="6400" dirty="0">
                <a:latin typeface="Times New Roman" pitchFamily="18" charset="0"/>
                <a:cs typeface="Times New Roman" pitchFamily="18" charset="0"/>
              </a:rPr>
              <a:t>pracującego na rzecz przeciwdziałania przemocy w rodzinie na terenie Gminy Przesmyki. Zgodnie z Ustawą z dnia 29 lipca 2005r. (tj. Dz. U. z 2021 poz. 1249) o przeciwdziałaniu przemocy w rodzinie, Zespół Interdyscyplinarny w Przesmykach został powołany przez Wójta Gminy Przesmyki w dniu 14.08.2012 r. </a:t>
            </a:r>
          </a:p>
          <a:p>
            <a:pPr>
              <a:buFont typeface="Wingdings" pitchFamily="2" charset="2"/>
              <a:buChar char="Ø"/>
            </a:pPr>
            <a:r>
              <a:rPr lang="pl-PL" sz="6400" dirty="0">
                <a:latin typeface="Times New Roman" pitchFamily="18" charset="0"/>
                <a:cs typeface="Times New Roman" pitchFamily="18" charset="0"/>
              </a:rPr>
              <a:t>W 2022 r. do Zespołu Interdyscyplinarnego </a:t>
            </a: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wpłynęło 11 ,,Niebieskich Kart” </a:t>
            </a:r>
            <a:r>
              <a:rPr lang="pl-PL" sz="6400" dirty="0">
                <a:latin typeface="Times New Roman" pitchFamily="18" charset="0"/>
                <a:cs typeface="Times New Roman" pitchFamily="18" charset="0"/>
              </a:rPr>
              <a:t>dotyczących podejrzenia przemocy w rodzinie, w tym </a:t>
            </a: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9 wszczynających procedurę</a:t>
            </a:r>
            <a:r>
              <a:rPr lang="pl-PL" sz="6400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Kontynuowano 5 procedur </a:t>
            </a:r>
            <a:r>
              <a:rPr lang="pl-PL" sz="6400" dirty="0">
                <a:latin typeface="Times New Roman" pitchFamily="18" charset="0"/>
                <a:cs typeface="Times New Roman" pitchFamily="18" charset="0"/>
              </a:rPr>
              <a:t>z poprzednich lat. Działaniami dotyczącymi przeciwdziałania przemocy </a:t>
            </a: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zostało objętych 14 rodzin</a:t>
            </a:r>
            <a:r>
              <a:rPr lang="pl-PL" sz="6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w 10 rodzinach zakończono procedurę ,,NK”.</a:t>
            </a:r>
            <a:endParaRPr lang="pl-PL" sz="6400" b="1" u="sng" dirty="0">
              <a:latin typeface="Times New Roman" pitchFamily="18" charset="0"/>
              <a:cs typeface="Times New Roman" pitchFamily="18" charset="0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ODPŁATNOŚĆ ZA POBYT W PIECZY ZASTĘPCZEJ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7544" y="1196752"/>
            <a:ext cx="8208912" cy="460648"/>
          </a:xfrm>
        </p:spPr>
        <p:txBody>
          <a:bodyPr>
            <a:normAutofit fontScale="55000" lnSpcReduction="20000"/>
          </a:bodyPr>
          <a:lstStyle/>
          <a:p>
            <a:pPr lvl="0" algn="ctr">
              <a:buNone/>
            </a:pPr>
            <a:r>
              <a:rPr lang="pl-PL" altLang="zh-CN" sz="2500" b="1" dirty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Tabela 2. Liczba dzieci z Gminy Przesmyki przebywających w pieczy zastępczej i odpłatność w latach 2020-2022</a:t>
            </a:r>
            <a:endParaRPr lang="pl-PL" altLang="zh-CN" sz="25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half" idx="2"/>
          </p:nvPr>
        </p:nvGraphicFramePr>
        <p:xfrm>
          <a:off x="468313" y="1773238"/>
          <a:ext cx="8218488" cy="4464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46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46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46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46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880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latin typeface="Times New Roman" pitchFamily="18" charset="0"/>
                          <a:cs typeface="Times New Roman" pitchFamily="18" charset="0"/>
                        </a:rPr>
                        <a:t>Rok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1600" dirty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1600" dirty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1600" dirty="0"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8025">
                <a:tc>
                  <a:txBody>
                    <a:bodyPr/>
                    <a:lstStyle/>
                    <a:p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pl-PL" sz="1600" dirty="0">
                          <a:latin typeface="Times New Roman" pitchFamily="18" charset="0"/>
                          <a:cs typeface="Times New Roman" pitchFamily="18" charset="0"/>
                        </a:rPr>
                        <a:t>Liczba dzieci w pieczy zastępczej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1600" dirty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1600" dirty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1600" dirty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8025">
                <a:tc>
                  <a:txBody>
                    <a:bodyPr/>
                    <a:lstStyle/>
                    <a:p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pl-PL" sz="1600" dirty="0">
                          <a:latin typeface="Times New Roman" pitchFamily="18" charset="0"/>
                          <a:cs typeface="Times New Roman" pitchFamily="18" charset="0"/>
                        </a:rPr>
                        <a:t>Odpłatność za pobyt w pieczy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latin typeface="Times New Roman" pitchFamily="18" charset="0"/>
                          <a:cs typeface="Times New Roman" pitchFamily="18" charset="0"/>
                        </a:rPr>
                        <a:t>27.318 zł</a:t>
                      </a:r>
                    </a:p>
                    <a:p>
                      <a:pPr algn="ctr"/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latin typeface="Times New Roman" pitchFamily="18" charset="0"/>
                          <a:cs typeface="Times New Roman" pitchFamily="18" charset="0"/>
                        </a:rPr>
                        <a:t>38.257 zł</a:t>
                      </a:r>
                    </a:p>
                    <a:p>
                      <a:pPr algn="ctr"/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1600" dirty="0">
                          <a:latin typeface="Times New Roman" pitchFamily="18" charset="0"/>
                          <a:cs typeface="Times New Roman" pitchFamily="18" charset="0"/>
                        </a:rPr>
                        <a:t>45.361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251520" y="6453336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INNE ZADANIA REALIZOWANE PRZEZ GMINNY OŚRODEK POMOCY SPOŁECZNEJ W ROKU 2022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l-PL" sz="1200" b="1" u="sng" dirty="0">
                <a:latin typeface="Times New Roman" pitchFamily="18" charset="0"/>
                <a:cs typeface="Times New Roman" pitchFamily="18" charset="0"/>
              </a:rPr>
              <a:t>Udzielanie pomocy rzeczowej</a:t>
            </a:r>
          </a:p>
          <a:p>
            <a:pPr lvl="0">
              <a:buFont typeface="Wingdings" pitchFamily="2" charset="2"/>
              <a:buChar char="Ø"/>
            </a:pPr>
            <a:r>
              <a:rPr lang="pl-PL" sz="1200" b="1" dirty="0">
                <a:latin typeface="Times New Roman" pitchFamily="18" charset="0"/>
                <a:cs typeface="Times New Roman" pitchFamily="18" charset="0"/>
              </a:rPr>
              <a:t>Udzielono pomoc rzeczową</a:t>
            </a:r>
            <a:r>
              <a:rPr lang="pl-PL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200" b="1" dirty="0">
                <a:latin typeface="Times New Roman" pitchFamily="18" charset="0"/>
                <a:cs typeface="Times New Roman" pitchFamily="18" charset="0"/>
              </a:rPr>
              <a:t>3 rodzinom/6 osobom</a:t>
            </a:r>
            <a:r>
              <a:rPr lang="pl-PL" sz="1200" dirty="0">
                <a:latin typeface="Times New Roman" pitchFamily="18" charset="0"/>
                <a:cs typeface="Times New Roman" pitchFamily="18" charset="0"/>
              </a:rPr>
              <a:t> w postaci używanej odzieży i obuwia, sprzętu AGD, wyposażenia mieszkań, mebli, pościeli itp. </a:t>
            </a:r>
            <a:r>
              <a:rPr lang="pl-PL" sz="1200" b="1" dirty="0">
                <a:latin typeface="Times New Roman" pitchFamily="18" charset="0"/>
                <a:cs typeface="Times New Roman" pitchFamily="18" charset="0"/>
              </a:rPr>
              <a:t>(5 razy)</a:t>
            </a:r>
            <a:r>
              <a:rPr lang="pl-PL" sz="1200" dirty="0">
                <a:latin typeface="Times New Roman" pitchFamily="18" charset="0"/>
                <a:cs typeface="Times New Roman" pitchFamily="18" charset="0"/>
              </a:rPr>
              <a:t>. Ośrodek prowadzi przez cały rok zbiórkę obuwia i odzieży używanej oraz mebli i innych sprzętów gosp. domowego, które następnie przekazywane są rodzinom potrzebującym takiej pomocy.</a:t>
            </a:r>
          </a:p>
          <a:p>
            <a:pPr lvl="0">
              <a:buFont typeface="Wingdings" pitchFamily="2" charset="2"/>
              <a:buChar char="Ø"/>
            </a:pPr>
            <a:r>
              <a:rPr lang="pl-PL" sz="1200" b="1" dirty="0">
                <a:latin typeface="Times New Roman" pitchFamily="18" charset="0"/>
                <a:cs typeface="Times New Roman" pitchFamily="18" charset="0"/>
              </a:rPr>
              <a:t>2 osobom</a:t>
            </a:r>
            <a:r>
              <a:rPr lang="pl-PL" sz="1200" dirty="0">
                <a:latin typeface="Times New Roman" pitchFamily="18" charset="0"/>
                <a:cs typeface="Times New Roman" pitchFamily="18" charset="0"/>
              </a:rPr>
              <a:t> znajdującym się w trudnej sytuacji życiowej użyczono w okresie zimowym</a:t>
            </a:r>
            <a:r>
              <a:rPr lang="pl-PL" sz="1200" b="1" dirty="0">
                <a:latin typeface="Times New Roman" pitchFamily="18" charset="0"/>
                <a:cs typeface="Times New Roman" pitchFamily="18" charset="0"/>
              </a:rPr>
              <a:t> butlę gazową.</a:t>
            </a:r>
            <a:endParaRPr lang="pl-PL" sz="12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pl-PL" sz="1200" b="1" dirty="0">
                <a:latin typeface="Times New Roman" pitchFamily="18" charset="0"/>
                <a:cs typeface="Times New Roman" pitchFamily="18" charset="0"/>
              </a:rPr>
              <a:t>14 dzieci z 10 rodzin </a:t>
            </a:r>
            <a:r>
              <a:rPr lang="pl-PL" sz="1200" dirty="0">
                <a:latin typeface="Times New Roman" pitchFamily="18" charset="0"/>
                <a:cs typeface="Times New Roman" pitchFamily="18" charset="0"/>
              </a:rPr>
              <a:t>z problemem alkoholowym – obdarowano paczkami ze słodyczami zakupionymi ze środków GKRPA w ramach działania ,,Mikołaj dla każdego”</a:t>
            </a:r>
          </a:p>
          <a:p>
            <a:pPr lvl="0">
              <a:buNone/>
            </a:pPr>
            <a:r>
              <a:rPr lang="pl-PL" sz="1200" b="1" u="sng" dirty="0">
                <a:latin typeface="Times New Roman" pitchFamily="18" charset="0"/>
                <a:cs typeface="Times New Roman" pitchFamily="18" charset="0"/>
              </a:rPr>
              <a:t> Świadczenie pracy socjalnej i inne inicjatywy</a:t>
            </a:r>
            <a:r>
              <a:rPr lang="pl-PL" sz="12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pl-PL" sz="12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pl-PL" sz="1200" b="1" dirty="0">
                <a:latin typeface="Times New Roman" pitchFamily="18" charset="0"/>
                <a:cs typeface="Times New Roman" pitchFamily="18" charset="0"/>
              </a:rPr>
              <a:t>        Świadczono pracę socjalną</a:t>
            </a:r>
            <a:r>
              <a:rPr lang="pl-PL" sz="1200" dirty="0">
                <a:latin typeface="Times New Roman" pitchFamily="18" charset="0"/>
                <a:cs typeface="Times New Roman" pitchFamily="18" charset="0"/>
              </a:rPr>
              <a:t>, osobom i rodzinom bez względu na posiadany dochód i objęci nią byli praktycznie wszyscy klienci ośrodka. </a:t>
            </a:r>
            <a:r>
              <a:rPr lang="pl-PL" sz="1200" b="1" dirty="0">
                <a:latin typeface="Times New Roman" pitchFamily="18" charset="0"/>
                <a:cs typeface="Times New Roman" pitchFamily="18" charset="0"/>
              </a:rPr>
              <a:t>W 2022 roku</a:t>
            </a:r>
            <a:r>
              <a:rPr lang="pl-PL" sz="1200" dirty="0">
                <a:latin typeface="Times New Roman" pitchFamily="18" charset="0"/>
                <a:cs typeface="Times New Roman" pitchFamily="18" charset="0"/>
              </a:rPr>
              <a:t> z pomocy w postaci pracy socjalnej skorzystało </a:t>
            </a:r>
            <a:r>
              <a:rPr lang="pl-PL" sz="1200" b="1" dirty="0">
                <a:latin typeface="Times New Roman" pitchFamily="18" charset="0"/>
                <a:cs typeface="Times New Roman" pitchFamily="18" charset="0"/>
              </a:rPr>
              <a:t>88 rodzin (212 osób),</a:t>
            </a:r>
            <a:r>
              <a:rPr lang="pl-PL" sz="1200" dirty="0">
                <a:latin typeface="Times New Roman" pitchFamily="18" charset="0"/>
                <a:cs typeface="Times New Roman" pitchFamily="18" charset="0"/>
              </a:rPr>
              <a:t>  pomocą</a:t>
            </a:r>
            <a:r>
              <a:rPr lang="pl-PL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200" dirty="0">
                <a:latin typeface="Times New Roman" pitchFamily="18" charset="0"/>
                <a:cs typeface="Times New Roman" pitchFamily="18" charset="0"/>
              </a:rPr>
              <a:t>wyłącznie w postaci pracy socjalnej objęto </a:t>
            </a:r>
            <a:r>
              <a:rPr lang="pl-PL" sz="1200" b="1" dirty="0">
                <a:latin typeface="Times New Roman" pitchFamily="18" charset="0"/>
                <a:cs typeface="Times New Roman" pitchFamily="18" charset="0"/>
              </a:rPr>
              <a:t>37 rodzin (84 osoby). </a:t>
            </a:r>
            <a:r>
              <a:rPr lang="pl-PL" sz="1200" dirty="0">
                <a:latin typeface="Times New Roman" pitchFamily="18" charset="0"/>
                <a:cs typeface="Times New Roman" pitchFamily="18" charset="0"/>
              </a:rPr>
              <a:t>Praca socjalna polegała przede wszystkim na wspieraniu osób i rodzin w przezwyciężaniu trudnych sytuacji życiowych. </a:t>
            </a:r>
            <a:r>
              <a:rPr lang="pl-PL" sz="1200" b="1" dirty="0">
                <a:latin typeface="Times New Roman" pitchFamily="18" charset="0"/>
                <a:cs typeface="Times New Roman" pitchFamily="18" charset="0"/>
              </a:rPr>
              <a:t>Działania profilaktyczne w postaci pracy socjalnej przekładają się również bezpośrednio na zmniejszenie wydatków z budżetu gminy na pomoc społeczną.</a:t>
            </a:r>
          </a:p>
          <a:p>
            <a:pPr>
              <a:buNone/>
            </a:pPr>
            <a:r>
              <a:rPr lang="pl-PL" sz="1200" dirty="0">
                <a:latin typeface="Times New Roman" pitchFamily="18" charset="0"/>
                <a:cs typeface="Times New Roman" pitchFamily="18" charset="0"/>
              </a:rPr>
              <a:t>       Świadczenie pracy socjalnej polegało głównie na:</a:t>
            </a:r>
          </a:p>
          <a:p>
            <a:pPr lvl="0">
              <a:buFont typeface="Wingdings" pitchFamily="2" charset="2"/>
              <a:buChar char="Ø"/>
            </a:pPr>
            <a:r>
              <a:rPr lang="pl-PL" sz="1200" dirty="0">
                <a:latin typeface="Times New Roman" pitchFamily="18" charset="0"/>
                <a:cs typeface="Times New Roman" pitchFamily="18" charset="0"/>
              </a:rPr>
              <a:t>Udzielaniu stosownych porad i zachęcaniu do współpracy w rozwiązywaniu problemów</a:t>
            </a:r>
          </a:p>
          <a:p>
            <a:pPr lvl="0">
              <a:buFont typeface="Wingdings" pitchFamily="2" charset="2"/>
              <a:buChar char="Ø"/>
            </a:pPr>
            <a:r>
              <a:rPr lang="pl-PL" sz="1200" dirty="0">
                <a:latin typeface="Times New Roman" pitchFamily="18" charset="0"/>
                <a:cs typeface="Times New Roman" pitchFamily="18" charset="0"/>
              </a:rPr>
              <a:t>Kierowaniu i umożliwieniu kontaktu podopiecznych z właściwą instytucją – poradnią, (np. Zespół Orzekania o Stopniu Niepełnosprawności, poradnia psychologiczna, poradnia odwykowa, poradnia zdrowia psychicznego, sąd, policja itp.)</a:t>
            </a:r>
          </a:p>
          <a:p>
            <a:pPr lvl="0">
              <a:buFont typeface="Wingdings" pitchFamily="2" charset="2"/>
              <a:buChar char="Ø"/>
            </a:pPr>
            <a:r>
              <a:rPr lang="pl-PL" sz="1200" dirty="0">
                <a:latin typeface="Times New Roman" pitchFamily="18" charset="0"/>
                <a:cs typeface="Times New Roman" pitchFamily="18" charset="0"/>
              </a:rPr>
              <a:t>Współpracy z instytucjami takimi jak: PUP, ZOL, PCPR, KRUS, ZUS, Kościół, policja, szpitale oraz pedagogiem szkolnym, lekarzem rodzinnym, kuratorami sadowymi itp.</a:t>
            </a:r>
          </a:p>
          <a:p>
            <a:pPr lvl="0">
              <a:buFont typeface="Wingdings" pitchFamily="2" charset="2"/>
              <a:buChar char="Ø"/>
            </a:pPr>
            <a:r>
              <a:rPr lang="pl-PL" sz="1200" dirty="0">
                <a:latin typeface="Times New Roman" pitchFamily="18" charset="0"/>
                <a:cs typeface="Times New Roman" pitchFamily="18" charset="0"/>
              </a:rPr>
              <a:t>Pomocy interwencyjnej w rozwiązywaniu konfliktów rodzinnych, także w zakresie procedury „Niebieskiej Karty”.</a:t>
            </a:r>
          </a:p>
          <a:p>
            <a:pPr lvl="0">
              <a:buFont typeface="Wingdings" pitchFamily="2" charset="2"/>
              <a:buChar char="Ø"/>
            </a:pPr>
            <a:r>
              <a:rPr lang="pl-PL" sz="1200" dirty="0">
                <a:latin typeface="Times New Roman" pitchFamily="18" charset="0"/>
                <a:cs typeface="Times New Roman" pitchFamily="18" charset="0"/>
              </a:rPr>
              <a:t>Pomocy w redagowaniu pism do właściwych instytucji typu sąd, prokuratura. </a:t>
            </a:r>
          </a:p>
          <a:p>
            <a:endParaRPr lang="pl-PL" sz="12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ŚWIADCZENIE PRACY SOCJALNEJ </a:t>
            </a:r>
            <a:b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 INNE INICJATYWY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Kompletowanie dokumentacji i pomoc w umieszczeniu w Zakładzie Opiekuńczo-Leczniczym; </a:t>
            </a:r>
            <a:endParaRPr lang="pl-PL" sz="6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Organizacja wypoczynku letniego i zimowego</a:t>
            </a:r>
            <a:r>
              <a:rPr lang="pl-PL" sz="6400" dirty="0">
                <a:latin typeface="Times New Roman" pitchFamily="18" charset="0"/>
                <a:cs typeface="Times New Roman" pitchFamily="18" charset="0"/>
              </a:rPr>
              <a:t>. Informowano rodziny z dziećmi o możliwości skorzystania z kolonii profilaktycznych w okresie wakacyjnym; </a:t>
            </a:r>
          </a:p>
          <a:p>
            <a:pPr lvl="0">
              <a:buFont typeface="Wingdings" pitchFamily="2" charset="2"/>
              <a:buChar char="Ø"/>
            </a:pPr>
            <a:r>
              <a:rPr lang="pl-PL" sz="6400" dirty="0">
                <a:latin typeface="Times New Roman" pitchFamily="18" charset="0"/>
                <a:cs typeface="Times New Roman" pitchFamily="18" charset="0"/>
              </a:rPr>
              <a:t>Wydawanie skierowań do otrzymania pomocy żywnościowej w ramach Programu Operacyjnego Pomoc Żywnościowa 2014-2020 współfinansowanego z FEAD </a:t>
            </a: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(wydano 22 skierowania dla 38 osób w tym dla obywateli Ukrainy 10 skierowań dla 22 osób);</a:t>
            </a:r>
          </a:p>
          <a:p>
            <a:pPr lvl="0">
              <a:buFont typeface="Wingdings" pitchFamily="2" charset="2"/>
              <a:buChar char="Ø"/>
            </a:pP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Sporządzanie wywiadów środowiskowych i alimentacyjnych</a:t>
            </a:r>
            <a:r>
              <a:rPr lang="pl-PL" sz="6400" dirty="0">
                <a:latin typeface="Times New Roman" pitchFamily="18" charset="0"/>
                <a:cs typeface="Times New Roman" pitchFamily="18" charset="0"/>
              </a:rPr>
              <a:t> w miejscu zamieszkania wskazanej osoby w ramach współpracy dla potrzeb innych instytucji takich jak: domy pomocy społecznej, szpitale, sądy, PCPR, Ośrodki Adopcyjne i innych Ośrodków Pomocy Społecznej </a:t>
            </a: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(9 szt.);</a:t>
            </a:r>
            <a:endParaRPr lang="pl-PL" sz="6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Uczestnictwo Kierownika GOPS w Gminnej Komisji ds. Rozwiązywania Problemów Alkoholowych, udział w posiedzeniach komisji, </a:t>
            </a:r>
            <a:r>
              <a:rPr lang="pl-PL" sz="6400" dirty="0">
                <a:latin typeface="Times New Roman" pitchFamily="18" charset="0"/>
                <a:cs typeface="Times New Roman" pitchFamily="18" charset="0"/>
              </a:rPr>
              <a:t>gdzie rozpatrywane są wnioski dotyczące osób uzależnionych i stosujących przemoc wobec osób najbliższych. Ze środków GKRPA udzielono pomocy w postaci dofinansowania działań profilaktycznych i porad psychologicznych w Zespole Szkół w Przesmykach i Łysowie; </a:t>
            </a:r>
          </a:p>
          <a:p>
            <a:pPr lvl="0">
              <a:buFont typeface="Wingdings" pitchFamily="2" charset="2"/>
              <a:buChar char="Ø"/>
            </a:pP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Działanie przy GOPS w 2022 r. punktu konsultacyjnego </a:t>
            </a:r>
            <a:r>
              <a:rPr lang="pl-PL" sz="6400" dirty="0">
                <a:latin typeface="Times New Roman" pitchFamily="18" charset="0"/>
                <a:cs typeface="Times New Roman" pitchFamily="18" charset="0"/>
              </a:rPr>
              <a:t>w ramach którego zatrudniony ze środków GKRPA psycholog 2 razy w miesiącu prowadził porady psychologiczne i konsultacje indywidualne (</a:t>
            </a: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skorzystało 13 rodzin/25 osób</a:t>
            </a:r>
            <a:r>
              <a:rPr lang="pl-PL" sz="6400" dirty="0">
                <a:latin typeface="Times New Roman" pitchFamily="18" charset="0"/>
                <a:cs typeface="Times New Roman" pitchFamily="18" charset="0"/>
              </a:rPr>
              <a:t>). Osoby potrzebujące wsparcia w postaci porad prawnych i psychologicznych kierowane były również do punktów prowadzonych przez PCPR, „Caritas” lub Instytut </a:t>
            </a:r>
            <a:r>
              <a:rPr lang="pl-PL" sz="6400" dirty="0" err="1">
                <a:latin typeface="Times New Roman" pitchFamily="18" charset="0"/>
                <a:cs typeface="Times New Roman" pitchFamily="18" charset="0"/>
              </a:rPr>
              <a:t>Kofoeda</a:t>
            </a:r>
            <a:r>
              <a:rPr lang="pl-PL" sz="6400" dirty="0">
                <a:latin typeface="Times New Roman" pitchFamily="18" charset="0"/>
                <a:cs typeface="Times New Roman" pitchFamily="18" charset="0"/>
              </a:rPr>
              <a:t> w Siedlcach.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INNE ZADANIA REALIZOWANE PRZEZ GMINNY OŚRODEK POMOCY SPOŁECZNEJ W LATACH </a:t>
            </a:r>
            <a:b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2020-2022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9256" cy="388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Wykres 21. Praca socjalna świadczona wobec osób i rodzin</a:t>
            </a:r>
          </a:p>
          <a:p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half" idx="2"/>
          </p:nvPr>
        </p:nvGraphicFramePr>
        <p:xfrm>
          <a:off x="468313" y="1989138"/>
          <a:ext cx="8218487" cy="4137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251520" y="6453336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KADRA JEDNOSTKI ORGANIZACYJNEJ </a:t>
            </a:r>
            <a:b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POMOCY SPOŁECZNEJ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pl-PL" sz="34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pl-PL" sz="6800" dirty="0">
                <a:latin typeface="Times New Roman" pitchFamily="18" charset="0"/>
                <a:cs typeface="Times New Roman" pitchFamily="18" charset="0"/>
              </a:rPr>
              <a:t>Gminny Ośrodek Pomocy Społecznej w Przesmykach w 2022 roku stanowił miejsce pracy dla 7 osób (5,15 etatu) pracujących na stanowiskach:</a:t>
            </a:r>
          </a:p>
          <a:p>
            <a:pPr lvl="0">
              <a:buFont typeface="Wingdings" pitchFamily="2" charset="2"/>
              <a:buChar char="Ø"/>
            </a:pPr>
            <a:r>
              <a:rPr lang="pl-PL" sz="6800" dirty="0">
                <a:latin typeface="Times New Roman" pitchFamily="18" charset="0"/>
                <a:cs typeface="Times New Roman" pitchFamily="18" charset="0"/>
              </a:rPr>
              <a:t>kierownik (1 etat),</a:t>
            </a:r>
          </a:p>
          <a:p>
            <a:pPr lvl="0">
              <a:buFont typeface="Wingdings" pitchFamily="2" charset="2"/>
              <a:buChar char="Ø"/>
            </a:pPr>
            <a:r>
              <a:rPr lang="pl-PL" sz="6800" dirty="0">
                <a:latin typeface="Times New Roman" pitchFamily="18" charset="0"/>
                <a:cs typeface="Times New Roman" pitchFamily="18" charset="0"/>
              </a:rPr>
              <a:t>starszy pracownik socjalny (0,50 etatu),</a:t>
            </a:r>
          </a:p>
          <a:p>
            <a:pPr lvl="0">
              <a:buFont typeface="Wingdings" pitchFamily="2" charset="2"/>
              <a:buChar char="Ø"/>
            </a:pPr>
            <a:r>
              <a:rPr lang="pl-PL" sz="6800" dirty="0">
                <a:latin typeface="Times New Roman" pitchFamily="18" charset="0"/>
                <a:cs typeface="Times New Roman" pitchFamily="18" charset="0"/>
              </a:rPr>
              <a:t>pracownik socjalny (1 etat),</a:t>
            </a:r>
          </a:p>
          <a:p>
            <a:pPr lvl="0">
              <a:buFont typeface="Wingdings" pitchFamily="2" charset="2"/>
              <a:buChar char="Ø"/>
            </a:pPr>
            <a:r>
              <a:rPr lang="pl-PL" sz="6800" dirty="0">
                <a:latin typeface="Times New Roman" pitchFamily="18" charset="0"/>
                <a:cs typeface="Times New Roman" pitchFamily="18" charset="0"/>
              </a:rPr>
              <a:t>główny księgowy (0,75 etatu), inspektor d.s. świadczeń(0,25 etatu),</a:t>
            </a:r>
          </a:p>
          <a:p>
            <a:pPr lvl="0">
              <a:buFont typeface="Wingdings" pitchFamily="2" charset="2"/>
              <a:buChar char="Ø"/>
            </a:pPr>
            <a:r>
              <a:rPr lang="pl-PL" sz="6800" dirty="0">
                <a:latin typeface="Times New Roman" pitchFamily="18" charset="0"/>
                <a:cs typeface="Times New Roman" pitchFamily="18" charset="0"/>
              </a:rPr>
              <a:t>inspektor d.s. świadczeń (1 etat), </a:t>
            </a:r>
          </a:p>
          <a:p>
            <a:pPr lvl="0">
              <a:buFont typeface="Wingdings" pitchFamily="2" charset="2"/>
              <a:buChar char="Ø"/>
            </a:pPr>
            <a:r>
              <a:rPr lang="pl-PL" sz="6800" dirty="0">
                <a:latin typeface="Times New Roman" pitchFamily="18" charset="0"/>
                <a:cs typeface="Times New Roman" pitchFamily="18" charset="0"/>
              </a:rPr>
              <a:t>sprzątaczka (0,15 etatu),</a:t>
            </a:r>
          </a:p>
          <a:p>
            <a:pPr lvl="0">
              <a:buFont typeface="Wingdings" pitchFamily="2" charset="2"/>
              <a:buChar char="Ø"/>
            </a:pPr>
            <a:r>
              <a:rPr lang="pl-PL" sz="6800" dirty="0">
                <a:latin typeface="Times New Roman" pitchFamily="18" charset="0"/>
                <a:cs typeface="Times New Roman" pitchFamily="18" charset="0"/>
              </a:rPr>
              <a:t>robotnik gospodarczy (0,50 etatu).</a:t>
            </a:r>
          </a:p>
          <a:p>
            <a:pPr lvl="0">
              <a:buNone/>
            </a:pPr>
            <a:r>
              <a:rPr lang="pl-PL" sz="6800" dirty="0">
                <a:latin typeface="Times New Roman" pitchFamily="18" charset="0"/>
                <a:cs typeface="Times New Roman" pitchFamily="18" charset="0"/>
              </a:rPr>
              <a:t>     W 2022 roku w GOPS zatrudniano 3 opiekunki realizujące usługi opiekuńcze dla 3 osób (762 godz.), od listopada 2022 r. zatrudniono osobę w ramach prac interwencyjnych z Powiatowego Urzędu Pracy.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spc="3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PODSTAWA PRAWNA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3000" b="1" dirty="0">
                <a:latin typeface="Times New Roman" pitchFamily="18" charset="0"/>
                <a:cs typeface="Times New Roman" pitchFamily="18" charset="0"/>
              </a:rPr>
              <a:t>W myśl art. 179 ust. 1  ustawy z dnia 9 czerwca 2011r. o wspieraniu rodziny i systemie pieczy zastępczej (tj. Dz. U. z 2022 r., poz. 447 z </a:t>
            </a:r>
            <a:r>
              <a:rPr lang="pl-PL" sz="3000" b="1" dirty="0" err="1">
                <a:latin typeface="Times New Roman" pitchFamily="18" charset="0"/>
                <a:cs typeface="Times New Roman" pitchFamily="18" charset="0"/>
              </a:rPr>
              <a:t>późn</a:t>
            </a:r>
            <a:r>
              <a:rPr lang="pl-PL" sz="3000" b="1" dirty="0">
                <a:latin typeface="Times New Roman" pitchFamily="18" charset="0"/>
                <a:cs typeface="Times New Roman" pitchFamily="18" charset="0"/>
              </a:rPr>
              <a:t>. zm.)</a:t>
            </a:r>
          </a:p>
          <a:p>
            <a:pPr algn="just"/>
            <a:r>
              <a:rPr lang="pl-PL" sz="3000" dirty="0">
                <a:latin typeface="Times New Roman" pitchFamily="18" charset="0"/>
                <a:cs typeface="Times New Roman" pitchFamily="18" charset="0"/>
              </a:rPr>
              <a:t>W terminie do dnia 31 marca każdego roku wójt składa radzie gminy roczne sprawozdanie z realizacji zadań z zakresu wspierania rodziny oraz przedstawia potrzeby związane z realizacją zadań.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NAJWAŻNIEJSZE ZADANIA </a:t>
            </a:r>
            <a:b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DO WYKONANIA W 2023 ROKU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sz="4000" b="1" dirty="0">
                <a:latin typeface="Times New Roman" pitchFamily="18" charset="0"/>
                <a:cs typeface="Times New Roman" pitchFamily="18" charset="0"/>
              </a:rPr>
              <a:t>Pomoc  finansowa i niefinansowa na podstawie ustawy o pomocy społecznej ;   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sz="4000" b="1" dirty="0">
                <a:latin typeface="Times New Roman" pitchFamily="18" charset="0"/>
                <a:cs typeface="Times New Roman" pitchFamily="18" charset="0"/>
              </a:rPr>
              <a:t>Realizacja zadań zleconych z zakresu administracji rządowej;</a:t>
            </a:r>
            <a:endParaRPr lang="pl-PL" sz="4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sz="4000" b="1" dirty="0">
                <a:latin typeface="Times New Roman" pitchFamily="18" charset="0"/>
                <a:cs typeface="Times New Roman" pitchFamily="18" charset="0"/>
              </a:rPr>
              <a:t>Realizacja niezbędnych działań 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– w sferze zapobiegania problemom społecznym lub ich łagodzeniu: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4000" b="1" dirty="0">
                <a:latin typeface="Times New Roman" pitchFamily="18" charset="0"/>
                <a:cs typeface="Times New Roman" pitchFamily="18" charset="0"/>
              </a:rPr>
              <a:t>w zakresie zapobiegania skutkom ubóstwa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: konieczna jest aktywność w przeciwdziałaniu ubóstwu poprzez aktywizację zawodową, oraz zabezpieczenie dla rodzin o najniższych dochodach środków na pomoc społeczną w szczególności na dożywianie i pomoc finansową (zasiłki okresowe i celowe);</a:t>
            </a:r>
          </a:p>
          <a:p>
            <a:pPr algn="just">
              <a:buFont typeface="Wingdings" pitchFamily="2" charset="2"/>
              <a:buChar char="Ø"/>
            </a:pPr>
            <a:r>
              <a:rPr lang="pl-PL" sz="4000" b="1" dirty="0">
                <a:latin typeface="Times New Roman" pitchFamily="18" charset="0"/>
                <a:cs typeface="Times New Roman" pitchFamily="18" charset="0"/>
              </a:rPr>
              <a:t>w zakresie pomocy osobom starszym i niepełnosprawnym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: tworzenie warunków minimalizujących zjawisko izolacji i osamotnienia, zapewnienie pomocy środowiskowej w formie usług opiekuńczych oraz specjalistycznych usług opiekuńczych dla osób z zaburzeniami psychicznymi;</a:t>
            </a:r>
          </a:p>
          <a:p>
            <a:pPr algn="just">
              <a:buFont typeface="Wingdings" pitchFamily="2" charset="2"/>
              <a:buChar char="Ø"/>
            </a:pPr>
            <a:r>
              <a:rPr lang="pl-PL" sz="4000" b="1" dirty="0">
                <a:latin typeface="Times New Roman" pitchFamily="18" charset="0"/>
                <a:cs typeface="Times New Roman" pitchFamily="18" charset="0"/>
              </a:rPr>
              <a:t>w zakresie wsparcia osób bezrobotnych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: aktywizacja społeczna i zawodowa, zachęcanie klientów do zapoznania się z ofertami pracy, realizacja prac społecznie użytecznych;</a:t>
            </a:r>
          </a:p>
          <a:p>
            <a:pPr algn="just">
              <a:buFont typeface="Wingdings" pitchFamily="2" charset="2"/>
              <a:buChar char="Ø"/>
            </a:pPr>
            <a:r>
              <a:rPr lang="pl-PL" sz="4000" b="1" dirty="0">
                <a:latin typeface="Times New Roman" pitchFamily="18" charset="0"/>
                <a:cs typeface="Times New Roman" pitchFamily="18" charset="0"/>
              </a:rPr>
              <a:t>w zakresie profilaktyki i przeciwdziałania problemom alkoholowym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: edukacja profilaktyczna i organizowanie czasu wolnego dzieci i młodzieży;</a:t>
            </a:r>
          </a:p>
          <a:p>
            <a:pPr algn="just">
              <a:buFont typeface="Wingdings" pitchFamily="2" charset="2"/>
              <a:buChar char="Ø"/>
            </a:pPr>
            <a:r>
              <a:rPr lang="pl-PL" sz="4000" b="1" dirty="0">
                <a:latin typeface="Times New Roman" pitchFamily="18" charset="0"/>
                <a:cs typeface="Times New Roman" pitchFamily="18" charset="0"/>
              </a:rPr>
              <a:t>w zakresie wsparcia rodziny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: przydzielenie rodzinom przeżywającym trudności w wypełnianiu funkcji opiekuńczo-wychowawczych – asystenta rodziny,  współfinansowanie pobytu dzieci w pieczy zastępczej, zapewnienie możliwości skorzystania z poradnictwa socjalnego, psychologicznego i prawnego.</a:t>
            </a:r>
          </a:p>
          <a:p>
            <a:pPr algn="just">
              <a:buNone/>
            </a:pPr>
            <a:endParaRPr lang="pl-PL" sz="4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	Obecna sytuacja społeczno-gospodarcza w kraju, wzrost ilości i wysokości świadczeń, które otrzymują rodziny spowodowały zmniejszenie się zapotrzebowania na świadczenia z zakresu pomocy społecznej. Znaczna pomoc finansowa państwa dla rodzin z dziećmi przyczyniła się do poprawy warunków ich życia i funkcjonowania w społeczeństwie, jednak nie rozwiązuje wszystkich problemów, z którymi borykają się rodziny. Wzrastają problemy opiekuńczo-wychowawcze, alkoholizm i przemoc w rodzinie.	</a:t>
            </a:r>
          </a:p>
          <a:p>
            <a:pPr algn="just">
              <a:buNone/>
            </a:pP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	Kierunki działania Gminnego Ośrodka Pomocy Społecznej w Przesmykach są zgodne z obowiązującymi przepisami, zapisami Gminnej Strategii Rozwiązywania Problemów Społecznych Gminy Przesmyki, posiadanymi środkami finansowymi i zasobami ludzkimi.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685800" y="1916833"/>
            <a:ext cx="7772400" cy="1683618"/>
          </a:xfrm>
        </p:spPr>
        <p:txBody>
          <a:bodyPr>
            <a:normAutofit fontScale="90000"/>
          </a:bodyPr>
          <a:lstStyle/>
          <a:p>
            <a:br>
              <a:rPr lang="pl-PL" sz="27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7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Za współpracę z Ośrodkiem serdecznie dziękuję wszystkim osobom i instytucjom wspierającym naszą pracę i starającym się wspólnie z nami działać w celu rozwiązania problemów osób i rodzin mieszkańców naszej wspólnoty gminnej.</a:t>
            </a:r>
            <a:br>
              <a:rPr lang="pl-PL" dirty="0">
                <a:solidFill>
                  <a:schemeClr val="tx2"/>
                </a:solidFill>
              </a:rPr>
            </a:b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1907704" y="3933056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pl-PL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DZIĘKUJĘ ZA UWAGĘ</a:t>
            </a:r>
            <a:endParaRPr lang="pl-PL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SYTUACJA DEMOGRAFICZNA </a:t>
            </a:r>
            <a:b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GMINY PRZESMYKI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  <a:buNone/>
            </a:pPr>
            <a:r>
              <a:rPr lang="pl-P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Gminę Przesmyki według danych USC na dzień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31.12.2022 r. </a:t>
            </a:r>
            <a:r>
              <a:rPr lang="pl-P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zamieszkiwało</a:t>
            </a:r>
            <a:r>
              <a:rPr lang="pl-PL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3056 osób. </a:t>
            </a:r>
          </a:p>
          <a:p>
            <a:pPr algn="just">
              <a:lnSpc>
                <a:spcPct val="110000"/>
              </a:lnSpc>
              <a:buNone/>
            </a:pPr>
            <a:r>
              <a:rPr lang="pl-PL" b="1" dirty="0">
                <a:latin typeface="Times New Roman" pitchFamily="18" charset="0"/>
                <a:cs typeface="Times New Roman" pitchFamily="18" charset="0"/>
              </a:rPr>
              <a:t>    60,2% mieszkańców to osoby w wieku produkcyjnym (18-59 lat dla kobiet; 18-64 dla mężczyzn), </a:t>
            </a:r>
            <a:r>
              <a:rPr lang="pl-P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pozostała część to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osoby w wieku poprodukcyjnym (23,6%) </a:t>
            </a:r>
            <a:r>
              <a:rPr lang="pl-P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oraz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w wieku przedprodukcyjnym (16,2%)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10000"/>
              </a:lnSpc>
              <a:buNone/>
            </a:pPr>
            <a:r>
              <a:rPr lang="pl-P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Analiza danych na przestrzeni ostatnich lat wskazuje, że od kilku lat liczba ludności w gminie systematycznie spada.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SYTUACJA DEMOGRAFICZNA </a:t>
            </a:r>
            <a:b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GMINY PRZESMYKI</a:t>
            </a:r>
            <a:endParaRPr lang="pl-PL" sz="2800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half" idx="1"/>
          </p:nvPr>
        </p:nvSpPr>
        <p:spPr>
          <a:xfrm>
            <a:off x="611560" y="1484784"/>
            <a:ext cx="7859216" cy="316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Wykres 1. Liczba mieszkańców gminy Przesmyki w latach 2020-2022</a:t>
            </a:r>
          </a:p>
          <a:p>
            <a:endParaRPr lang="pl-PL" dirty="0"/>
          </a:p>
        </p:txBody>
      </p:sp>
      <p:graphicFrame>
        <p:nvGraphicFramePr>
          <p:cNvPr id="10" name="Symbol zastępczy zawartości 9"/>
          <p:cNvGraphicFramePr>
            <a:graphicFrameLocks noGrp="1"/>
          </p:cNvGraphicFramePr>
          <p:nvPr>
            <p:ph sz="half" idx="2"/>
          </p:nvPr>
        </p:nvGraphicFramePr>
        <p:xfrm>
          <a:off x="468313" y="1989138"/>
          <a:ext cx="8218487" cy="4137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Prostokąt 8"/>
          <p:cNvSpPr/>
          <p:nvPr/>
        </p:nvSpPr>
        <p:spPr>
          <a:xfrm>
            <a:off x="395536" y="6237312"/>
            <a:ext cx="243207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Dane Urzędu Gminy Przesmyki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MIESZKAŃCY GMINY PRZESMYKI</a:t>
            </a:r>
            <a:b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NA RYNKU PRACY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    Według danych Powiatowego Urzędu Pracy w Siedlcach na koniec grudnia 2022 r. na terenie Gminy Przesmyki zarejestrowanych było</a:t>
            </a:r>
            <a:r>
              <a:rPr lang="pl-P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59 osób bezrobotnych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, co stanowiło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około 3,2% mieszkańców gminy w wieku produkcyjnym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Dane te nie odzwierciedlają w pełni poziomu bezrobocia, wskazują bowiem liczbę osób zarejestrowanych w urzędzie pracy, a nie faktycznie poszukujących pracy. Powszechnym zjawiskiem jest tzw. „bezrobocie ukryte” jak również zatrudnienie na umowach śmieciowych i w ramach prac dorywczych.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MIESZKAŃCY GMINY PRZESMYKI        </a:t>
            </a:r>
            <a:b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NA RYNKU PRACY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7544" y="1484784"/>
            <a:ext cx="8208912" cy="460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Wykres 2. Osoby bezrobotne na terenie gminy Przesmyki w latach 2020-2022</a:t>
            </a:r>
            <a:endParaRPr lang="pl-PL" sz="1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half" idx="2"/>
          </p:nvPr>
        </p:nvGraphicFramePr>
        <p:xfrm>
          <a:off x="468313" y="2060575"/>
          <a:ext cx="8218487" cy="4065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395536" y="6237312"/>
            <a:ext cx="243207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Dane Urzędu Gminy Przesmyki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INFRASTRUKTURA SPOŁECZNA    </a:t>
            </a:r>
            <a:b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GMINY PRZESMYKI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       W Gminie Przesmyki jest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14 mieszkań komunalnych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1 mieszkanie socjalne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Zadania podstawowej opieki zdrowotnej realizują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2 niepubliczne zakłady opieki zdrowotnej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Na terenie gminy Przesmyki działają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2 zespoły szkół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organizujące pracę dwóch przedszkoli i dwóch szkół podstawowych:</a:t>
            </a:r>
          </a:p>
          <a:p>
            <a:pPr algn="just">
              <a:buFont typeface="Wingdings" pitchFamily="2" charset="2"/>
              <a:buChar char="Ø"/>
            </a:pPr>
            <a:r>
              <a:rPr lang="pl-PL" b="1" dirty="0">
                <a:latin typeface="Times New Roman" pitchFamily="18" charset="0"/>
                <a:cs typeface="Times New Roman" pitchFamily="18" charset="0"/>
              </a:rPr>
              <a:t>Zespół Szkół w Łysowie,</a:t>
            </a:r>
          </a:p>
          <a:p>
            <a:pPr algn="just">
              <a:buFont typeface="Wingdings" pitchFamily="2" charset="2"/>
              <a:buChar char="Ø"/>
            </a:pPr>
            <a:r>
              <a:rPr lang="pl-PL" b="1" dirty="0">
                <a:latin typeface="Times New Roman" pitchFamily="18" charset="0"/>
                <a:cs typeface="Times New Roman" pitchFamily="18" charset="0"/>
              </a:rPr>
              <a:t>Zespół Szkół w Przesmykach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W gminie funkcjonują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2 przedszkola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, nie sygnalizowano  zapotrzebowania na umieszczanie dzieci w żłobkach. W 2022 roku wszystkie dzieci uzyskały miejsca w oddziałach przedszkolnych.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Czas wolny od zajęć lekcyjnych organizują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2 świetlice przyszkolne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oraz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5 świetlic wiejskich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. Działalnością kulturalną w gminie zajmuje się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Gminny Ośrodek Kultury w Przesmykach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, czytelnictwo upowszechnia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Gminna Biblioteka Publiczna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spełniająca również rolę biblioteki szkolnej. 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Nad bezpieczeństwem mieszkańców Gminy Przesmyki czuwają funkcjonariusze policji z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Komisariatu Policji w Mordach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Na terenie gminy oprócz ośrodka pomocy społecznej brak jest innych instytucji pomocy społecznej.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 	Utworzenie i utrzymanie ośrodka pomocy społecznej i zapewnienie środków na wynagrodzenia pracowników jest zadaniem gminy o charakterze obowiązkowym. 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W Kukawkach zlokalizowany jest Dom Pomocy Społecznej dla osób z chorobą Alzheimera nie należący do zasobów gminy, którego podmiotem prowadzącym jest starosta (PCPR).</a:t>
            </a:r>
          </a:p>
          <a:p>
            <a:pPr algn="just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1397</TotalTime>
  <Words>4002</Words>
  <Application>Microsoft Office PowerPoint</Application>
  <PresentationFormat>Pokaz na ekranie (4:3)</PresentationFormat>
  <Paragraphs>437</Paragraphs>
  <Slides>41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41</vt:i4>
      </vt:variant>
    </vt:vector>
  </HeadingPairs>
  <TitlesOfParts>
    <vt:vector size="46" baseType="lpstr">
      <vt:lpstr>Arial</vt:lpstr>
      <vt:lpstr>Calibri</vt:lpstr>
      <vt:lpstr>Times New Roman</vt:lpstr>
      <vt:lpstr>Wingdings</vt:lpstr>
      <vt:lpstr>Motyw pakietu Office</vt:lpstr>
      <vt:lpstr>Ocena zasobów pomocy społecznej  za rok 2022 dla gminy Przesmyki   sprawozdanie z działalności  Gminnego Ośrodka Pomocy Społecznej  w Przesmykach za 2022 rok oraz  sprawozdanie z realizacji zadań z zakresu  wspierania rodziny za 2022 rok</vt:lpstr>
      <vt:lpstr>PODSTAWA PRAWNA</vt:lpstr>
      <vt:lpstr>PODSTAWA PRAWNA</vt:lpstr>
      <vt:lpstr>PODSTAWA PRAWNA</vt:lpstr>
      <vt:lpstr>SYTUACJA DEMOGRAFICZNA  GMINY PRZESMYKI </vt:lpstr>
      <vt:lpstr>SYTUACJA DEMOGRAFICZNA  GMINY PRZESMYKI</vt:lpstr>
      <vt:lpstr>MIESZKAŃCY GMINY PRZESMYKI  NA RYNKU PRACY</vt:lpstr>
      <vt:lpstr>MIESZKAŃCY GMINY PRZESMYKI         NA RYNKU PRACY</vt:lpstr>
      <vt:lpstr>INFRASTRUKTURA SPOŁECZNA      GMINY PRZESMYKI </vt:lpstr>
      <vt:lpstr>NAJWAŻNIEJSZE DZIAŁANIA PODEJMOWANE PRZEZ GMINNY OŚRODEK POMOCY SPOŁECZNEJ W PRZESMYKACH – ZASADY FUNKCJONOWANIA</vt:lpstr>
      <vt:lpstr>DANE O KORZYSTAJĄCYCH                   Z POMOCY SPOŁECZNEJ </vt:lpstr>
      <vt:lpstr>POWODY UDZIELENIA POMOCY  I WSPARCIA </vt:lpstr>
      <vt:lpstr>UDZIELONA POMOC W LATACH  2020-2022</vt:lpstr>
      <vt:lpstr>UDZIELANIE ŚWIADCZEŃ  Z POMOCY SPOŁECZNEJ</vt:lpstr>
      <vt:lpstr>WYWIADY ŚRODOWISKOWE  W LATACH 2020-2022</vt:lpstr>
      <vt:lpstr>FORMY REALIZOWANYCH ŚWIADCZEŃ</vt:lpstr>
      <vt:lpstr>ŚWIADCZENIA PIENIĘŻNE Z POMOCY SPOŁECZNEJ UDZIELONE W LATACH 2020-2022</vt:lpstr>
      <vt:lpstr>ŚWIADCZENIA PIENIĘŻNE Z POMOCY SPOŁECZNEJ UDZIELONE W LATACH 2020-2022</vt:lpstr>
      <vt:lpstr>ŚWIADCZENIA NIEPIENIĘŻNE Z POMOCY SPOŁECZNEJ UDZIELONE W LATACH 2020-2022</vt:lpstr>
      <vt:lpstr>ŚWIADCZENIA NIEPIENIĘŻNE Z POMOCY SPOŁECZNEJ UDZIELONE W LATACH 2020-2022</vt:lpstr>
      <vt:lpstr>ŚWIADCZENIA REALIZOWANE PRZEZ  GMINNY OŚRODEK POMOCY SPOŁECZNEJ  W PRZESMYKACH</vt:lpstr>
      <vt:lpstr>WYDATKI BUDŻETOWE REALIZOWANE PRZEZ GMINNY OŚRODEK POMOCY SPOŁECZNEJ  W PRZESMYKACH W LATACH 2020-2022</vt:lpstr>
      <vt:lpstr>WYDATKI BUDŻETOWE REALIZOWANE PRZEZ GMINNY OŚRODEK POMOCY SPOŁECZNEJ W PRZESMYKACH W LATACH 2020-2022</vt:lpstr>
      <vt:lpstr>WYKONANIE BUDŻETU GMINNEGO OŚRODKA POMOCY SPOŁECZNEJ W LATACH 2021-2022 </vt:lpstr>
      <vt:lpstr>WYKONANIE BUDŻETU GMINNEGO OŚRODKA POMOCY SPOŁECZNEJ W LATACH 2021-2022 </vt:lpstr>
      <vt:lpstr>WYKONANIE BUDŻETU GMINNEGO OŚRODKA POMOCY SPOŁECZNEJW LATACH 2021-2022 </vt:lpstr>
      <vt:lpstr>WYKONANIE BUDŻETU GMINNEGO OŚRODKA POMOCY SPOŁECZNEJ W LATACH 2021-2022 </vt:lpstr>
      <vt:lpstr>WYKONANIE BUDŻETU GMINNEGO OŚRODKA POMOCY SPOŁECZNEJ W 2022 ROKU</vt:lpstr>
      <vt:lpstr>REALIZACJA ZADAŃ ZLECONYCH                  W LATACH 2020-2022 </vt:lpstr>
      <vt:lpstr>REALIZACJA ZADAŃ ZLECONYCH  W LATACH 2020-2022 </vt:lpstr>
      <vt:lpstr>REALIZACJA INNYCH ZADAŃ ZLECONYCH  W 2022 ROKU</vt:lpstr>
      <vt:lpstr>REALIZACJA ZADAŃ W LATACH 2020-2022</vt:lpstr>
      <vt:lpstr>REALIZACJA ZADAŃ W LATACH 2020-2022</vt:lpstr>
      <vt:lpstr>INNE ZADANIA REALIZOWANE PRZEZ GMINNY OŚRODEK POMOCY SPOŁECZNEJ W ROKU 2022</vt:lpstr>
      <vt:lpstr>ODPŁATNOŚĆ ZA POBYT W PIECZY ZASTĘPCZEJ</vt:lpstr>
      <vt:lpstr>INNE ZADANIA REALIZOWANE PRZEZ GMINNY OŚRODEK POMOCY SPOŁECZNEJ W ROKU 2022</vt:lpstr>
      <vt:lpstr>ŚWIADCZENIE PRACY SOCJALNEJ  I INNE INICJATYWY</vt:lpstr>
      <vt:lpstr>INNE ZADANIA REALIZOWANE PRZEZ GMINNY OŚRODEK POMOCY SPOŁECZNEJ W LATACH  2020-2022</vt:lpstr>
      <vt:lpstr>KADRA JEDNOSTKI ORGANIZACYJNEJ  POMOCY SPOŁECZNEJ</vt:lpstr>
      <vt:lpstr>NAJWAŻNIEJSZE ZADANIA  DO WYKONANIA W 2023 ROKU</vt:lpstr>
      <vt:lpstr> Za współpracę z Ośrodkiem serdecznie dziękuję wszystkim osobom i instytucjom wspierającym naszą pracę i starającym się wspólnie z nami działać w celu rozwiązania problemów osób i rodzin mieszkańców naszej wspólnoty gminnej.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Ocena zasobów pomocy społecznej  za rok 2022 dla gminy Przesmyki   sprawozdanie z działalności  Gminnego Ośrodka Pomocy Społecznej  w Przesmykach za 2022 rok oraz  sprawozdanie z realizacji zadań z zakresu  wspierania rodziny za 2022 rok</dc:title>
  <dc:creator>500_PLUS</dc:creator>
  <cp:lastModifiedBy>Bogusława Górska</cp:lastModifiedBy>
  <cp:revision>67</cp:revision>
  <dcterms:created xsi:type="dcterms:W3CDTF">2023-04-14T09:22:49Z</dcterms:created>
  <dcterms:modified xsi:type="dcterms:W3CDTF">2023-04-24T13:22:11Z</dcterms:modified>
</cp:coreProperties>
</file>